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9"/>
  </p:notesMasterIdLst>
  <p:sldIdLst>
    <p:sldId id="256" r:id="rId2"/>
    <p:sldId id="257" r:id="rId3"/>
    <p:sldId id="273" r:id="rId4"/>
    <p:sldId id="264" r:id="rId5"/>
    <p:sldId id="258" r:id="rId6"/>
    <p:sldId id="274" r:id="rId7"/>
    <p:sldId id="260" r:id="rId8"/>
    <p:sldId id="278" r:id="rId9"/>
    <p:sldId id="276" r:id="rId10"/>
    <p:sldId id="277" r:id="rId11"/>
    <p:sldId id="279" r:id="rId12"/>
    <p:sldId id="261" r:id="rId13"/>
    <p:sldId id="262" r:id="rId14"/>
    <p:sldId id="275" r:id="rId15"/>
    <p:sldId id="259" r:id="rId16"/>
    <p:sldId id="266" r:id="rId17"/>
    <p:sldId id="26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72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FABBED-26D8-4069-B6DB-47B8E40E9AA1}" type="datetimeFigureOut">
              <a:rPr lang="en-GB" smtClean="0"/>
              <a:t>08/10/2019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057C5A-A799-4D3D-BCA6-A8621661EA52}" type="slidenum">
              <a:rPr lang="en-GB" smtClean="0"/>
              <a:t>‹#›</a:t>
            </a:fld>
            <a:endParaRPr lang="en-GB"/>
          </a:p>
        </p:txBody>
      </p:sp>
    </p:spTree>
    <p:extLst>
      <p:ext uri="{BB962C8B-B14F-4D97-AF65-F5344CB8AC3E}">
        <p14:creationId xmlns:p14="http://schemas.microsoft.com/office/powerpoint/2010/main" val="2436357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E09FF8B-B83F-486D-8A8F-A9FA909F389F}" type="datetimeFigureOut">
              <a:rPr lang="en-GB" smtClean="0"/>
              <a:t>08/10/2019</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BEF9B53-798F-40E2-BDEA-FC1E9079EB0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09FF8B-B83F-486D-8A8F-A9FA909F389F}" type="datetimeFigureOut">
              <a:rPr lang="en-GB" smtClean="0"/>
              <a:t>08/10/2019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EF9B53-798F-40E2-BDEA-FC1E9079EB0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09FF8B-B83F-486D-8A8F-A9FA909F389F}" type="datetimeFigureOut">
              <a:rPr lang="en-GB" smtClean="0"/>
              <a:t>08/10/2019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EF9B53-798F-40E2-BDEA-FC1E9079EB0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09FF8B-B83F-486D-8A8F-A9FA909F389F}" type="datetimeFigureOut">
              <a:rPr lang="en-GB" smtClean="0"/>
              <a:t>08/10/2019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EF9B53-798F-40E2-BDEA-FC1E9079EB05}"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E09FF8B-B83F-486D-8A8F-A9FA909F389F}" type="datetimeFigureOut">
              <a:rPr lang="en-GB" smtClean="0"/>
              <a:t>08/10/2019</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1BEF9B53-798F-40E2-BDEA-FC1E9079EB05}"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09FF8B-B83F-486D-8A8F-A9FA909F389F}" type="datetimeFigureOut">
              <a:rPr lang="en-GB" smtClean="0"/>
              <a:t>08/10/2019</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BEF9B53-798F-40E2-BDEA-FC1E9079EB05}"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E09FF8B-B83F-486D-8A8F-A9FA909F389F}" type="datetimeFigureOut">
              <a:rPr lang="en-GB" smtClean="0"/>
              <a:t>08/10/2019</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1BEF9B53-798F-40E2-BDEA-FC1E9079EB0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E09FF8B-B83F-486D-8A8F-A9FA909F389F}" type="datetimeFigureOut">
              <a:rPr lang="en-GB" smtClean="0"/>
              <a:t>08/10/2019</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1BEF9B53-798F-40E2-BDEA-FC1E9079EB05}"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E09FF8B-B83F-486D-8A8F-A9FA909F389F}" type="datetimeFigureOut">
              <a:rPr lang="en-GB" smtClean="0"/>
              <a:t>08/10/2019</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1BEF9B53-798F-40E2-BDEA-FC1E9079EB0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E09FF8B-B83F-486D-8A8F-A9FA909F389F}" type="datetimeFigureOut">
              <a:rPr lang="en-GB" smtClean="0"/>
              <a:t>08/10/2019</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1BEF9B53-798F-40E2-BDEA-FC1E9079EB05}"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E09FF8B-B83F-486D-8A8F-A9FA909F389F}" type="datetimeFigureOut">
              <a:rPr lang="en-GB" smtClean="0"/>
              <a:t>08/10/2019</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BEF9B53-798F-40E2-BDEA-FC1E9079EB05}"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E09FF8B-B83F-486D-8A8F-A9FA909F389F}" type="datetimeFigureOut">
              <a:rPr lang="en-GB" smtClean="0"/>
              <a:t>08/10/2019</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EF9B53-798F-40E2-BDEA-FC1E9079EB0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ar.wikipedia.org/wiki/%D8%AA%D8%B9%D8%AF%D8%A7%D8%A1" TargetMode="External"/><Relationship Id="rId3" Type="http://schemas.openxmlformats.org/officeDocument/2006/relationships/hyperlink" Target="https://ar.wikipedia.org/wiki/%D8%A7%D9%84%D8%AF%D9%86%D8%A7" TargetMode="External"/><Relationship Id="rId7" Type="http://schemas.openxmlformats.org/officeDocument/2006/relationships/hyperlink" Target="https://ar.wikipedia.org/wiki/%D8%A7%D9%84%D8%AA%D9%83%D8%A7%D8%AB%D8%B1" TargetMode="External"/><Relationship Id="rId2" Type="http://schemas.openxmlformats.org/officeDocument/2006/relationships/hyperlink" Target="https://ar.wikipedia.org/wiki/%D9%84%D8%BA%D8%A9_%D8%A5%D9%86%D8%AC%D9%84%D9%8A%D8%B2%D9%8A%D8%A9" TargetMode="External"/><Relationship Id="rId1" Type="http://schemas.openxmlformats.org/officeDocument/2006/relationships/slideLayout" Target="../slideLayouts/slideLayout2.xml"/><Relationship Id="rId6" Type="http://schemas.openxmlformats.org/officeDocument/2006/relationships/hyperlink" Target="https://ar.wikipedia.org/wiki/%D9%86%D9%88%D9%83%D9%84%D9%8A%D9%88%D8%AA%D9%8A%D8%AF" TargetMode="External"/><Relationship Id="rId11" Type="http://schemas.openxmlformats.org/officeDocument/2006/relationships/hyperlink" Target="https://ar.wikipedia.org/wiki/%D8%A7%D9%84%D8%A5%D9%86%D8%B2%D9%8A%D9%85%D8%A7%D8%AA" TargetMode="External"/><Relationship Id="rId5" Type="http://schemas.openxmlformats.org/officeDocument/2006/relationships/hyperlink" Target="https://ar.wikipedia.org/wiki/%D8%AF%D9%86%D8%A7" TargetMode="External"/><Relationship Id="rId10" Type="http://schemas.openxmlformats.org/officeDocument/2006/relationships/hyperlink" Target="https://ar.wikipedia.org/wiki/%D8%A7%D9%84%D8%A8%D8%B1%D9%88%D8%AA%D9%8A%D9%86%D8%A7%D8%AA" TargetMode="External"/><Relationship Id="rId4" Type="http://schemas.openxmlformats.org/officeDocument/2006/relationships/hyperlink" Target="https://ar.wikipedia.org/wiki/%D8%A7%D9%84%D8%B1%D9%86%D8%A7" TargetMode="External"/><Relationship Id="rId9" Type="http://schemas.openxmlformats.org/officeDocument/2006/relationships/hyperlink" Target="https://ar.wikipedia.org/wiki/%D8%A7%D9%84%D9%81%D9%8A%D8%B1%D9%88%D8%B3%D8%A7%D8%A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00192" y="116633"/>
            <a:ext cx="2083768" cy="720080"/>
          </a:xfrm>
        </p:spPr>
        <p:txBody>
          <a:bodyPr>
            <a:normAutofit fontScale="90000"/>
          </a:bodyPr>
          <a:lstStyle/>
          <a:p>
            <a:r>
              <a:rPr lang="ar-IQ" dirty="0" smtClean="0"/>
              <a:t>الوراثه </a:t>
            </a:r>
            <a:endParaRPr lang="en-GB" dirty="0"/>
          </a:p>
        </p:txBody>
      </p:sp>
      <p:sp>
        <p:nvSpPr>
          <p:cNvPr id="3" name="Subtitle 2"/>
          <p:cNvSpPr>
            <a:spLocks noGrp="1"/>
          </p:cNvSpPr>
          <p:nvPr>
            <p:ph type="subTitle" idx="1"/>
          </p:nvPr>
        </p:nvSpPr>
        <p:spPr>
          <a:xfrm>
            <a:off x="539552" y="1628800"/>
            <a:ext cx="8208912" cy="5229200"/>
          </a:xfrm>
        </p:spPr>
        <p:txBody>
          <a:bodyPr>
            <a:noAutofit/>
          </a:bodyPr>
          <a:lstStyle/>
          <a:p>
            <a:endParaRPr lang="ar-IQ" sz="2400" b="1" dirty="0" smtClean="0">
              <a:solidFill>
                <a:schemeClr val="accent4">
                  <a:lumMod val="50000"/>
                </a:schemeClr>
              </a:solidFill>
            </a:endParaRPr>
          </a:p>
          <a:p>
            <a:r>
              <a:rPr lang="ar-IQ" sz="2400" b="1" dirty="0" smtClean="0">
                <a:solidFill>
                  <a:schemeClr val="accent4">
                    <a:lumMod val="50000"/>
                  </a:schemeClr>
                </a:solidFill>
              </a:rPr>
              <a:t>يُعرف </a:t>
            </a:r>
            <a:r>
              <a:rPr lang="ar-IQ" sz="2400" b="1" dirty="0">
                <a:solidFill>
                  <a:schemeClr val="accent4">
                    <a:lumMod val="50000"/>
                  </a:schemeClr>
                </a:solidFill>
              </a:rPr>
              <a:t>علم </a:t>
            </a:r>
            <a:r>
              <a:rPr lang="ar-IQ" sz="2400" b="1" dirty="0" smtClean="0">
                <a:solidFill>
                  <a:schemeClr val="accent4">
                    <a:lumMod val="50000"/>
                  </a:schemeClr>
                </a:solidFill>
              </a:rPr>
              <a:t>الوراثة: </a:t>
            </a:r>
          </a:p>
          <a:p>
            <a:r>
              <a:rPr lang="ar-IQ" sz="2400" b="1" dirty="0" smtClean="0">
                <a:solidFill>
                  <a:schemeClr val="accent4">
                    <a:lumMod val="50000"/>
                  </a:schemeClr>
                </a:solidFill>
              </a:rPr>
              <a:t>بأنّه </a:t>
            </a:r>
            <a:r>
              <a:rPr lang="ar-IQ" sz="2400" b="1" dirty="0">
                <a:solidFill>
                  <a:schemeClr val="accent4">
                    <a:lumMod val="50000"/>
                  </a:schemeClr>
                </a:solidFill>
              </a:rPr>
              <a:t>العلم الذي يُعنى بدراسة الجينات، وهي الوحدة الأساسيّة التي تنقل الصّفات الوراثيّة من الوالدين إلى الأبناء، ودراسة الحمض النّووي الرّايبوزي منقوص </a:t>
            </a:r>
            <a:r>
              <a:rPr lang="ar-IQ" sz="2400" b="1" dirty="0" smtClean="0">
                <a:solidFill>
                  <a:schemeClr val="accent4">
                    <a:lumMod val="50000"/>
                  </a:schemeClr>
                </a:solidFill>
              </a:rPr>
              <a:t>الأوكسجين </a:t>
            </a:r>
            <a:r>
              <a:rPr lang="en-GB" sz="2400" b="1" dirty="0">
                <a:solidFill>
                  <a:schemeClr val="accent4">
                    <a:lumMod val="50000"/>
                  </a:schemeClr>
                </a:solidFill>
              </a:rPr>
              <a:t>DNA </a:t>
            </a:r>
            <a:r>
              <a:rPr lang="ar-IQ" sz="2400" b="1" dirty="0">
                <a:solidFill>
                  <a:schemeClr val="accent4">
                    <a:lumMod val="50000"/>
                  </a:schemeClr>
                </a:solidFill>
              </a:rPr>
              <a:t>الذي تتكوّن منه الجينات، وتأثيره على التّفاعلات </a:t>
            </a:r>
            <a:r>
              <a:rPr lang="ar-SA" sz="2400" dirty="0"/>
              <a:t>هو العلم الذي يهتم بدراسة كيفية انتقال الصفة الموروثة من جيل الى اخر , ومايتبع ذلك من محاولات لتفسير نشوء الاختلافات بين افراد النوع الواحد , بل وبين افراد العائلة الواحدة بلنسبة لصفة واحدة معينة. </a:t>
            </a:r>
            <a:r>
              <a:rPr lang="en-GB" sz="2400" dirty="0"/>
              <a:t> ويعتبر </a:t>
            </a:r>
            <a:r>
              <a:rPr lang="en-GB" sz="2400" dirty="0" err="1"/>
              <a:t>احد</a:t>
            </a:r>
            <a:r>
              <a:rPr lang="en-GB" sz="2400" dirty="0"/>
              <a:t> </a:t>
            </a:r>
            <a:r>
              <a:rPr lang="en-GB" sz="2400" dirty="0" err="1"/>
              <a:t>الفروع</a:t>
            </a:r>
            <a:r>
              <a:rPr lang="en-GB" sz="2400" dirty="0"/>
              <a:t> </a:t>
            </a:r>
            <a:r>
              <a:rPr lang="en-GB" sz="2400" dirty="0" err="1"/>
              <a:t>الاساسيه</a:t>
            </a:r>
            <a:r>
              <a:rPr lang="en-GB" sz="2400" dirty="0"/>
              <a:t> </a:t>
            </a:r>
            <a:r>
              <a:rPr lang="en-GB" sz="2400" dirty="0" err="1"/>
              <a:t>لعلوم</a:t>
            </a:r>
            <a:r>
              <a:rPr lang="en-GB" sz="2400" dirty="0"/>
              <a:t> </a:t>
            </a:r>
            <a:r>
              <a:rPr lang="en-GB" sz="2400" dirty="0" err="1"/>
              <a:t>الحياة</a:t>
            </a:r>
            <a:r>
              <a:rPr lang="en-GB" sz="2400" dirty="0"/>
              <a:t> </a:t>
            </a:r>
            <a:r>
              <a:rPr lang="en-GB" sz="2400" dirty="0" err="1"/>
              <a:t>الذي</a:t>
            </a:r>
            <a:r>
              <a:rPr lang="en-GB" sz="2400" dirty="0"/>
              <a:t> </a:t>
            </a:r>
            <a:r>
              <a:rPr lang="en-GB" sz="2400" dirty="0" err="1"/>
              <a:t>يختص</a:t>
            </a:r>
            <a:r>
              <a:rPr lang="en-GB" sz="2400" dirty="0"/>
              <a:t> </a:t>
            </a:r>
            <a:r>
              <a:rPr lang="en-GB" sz="2400" dirty="0" err="1"/>
              <a:t>بدراسه</a:t>
            </a:r>
            <a:r>
              <a:rPr lang="en-GB" sz="2400" dirty="0"/>
              <a:t> </a:t>
            </a:r>
            <a:r>
              <a:rPr lang="en-GB" sz="2400" dirty="0" err="1"/>
              <a:t>التوارث</a:t>
            </a:r>
            <a:r>
              <a:rPr lang="en-GB" sz="2400" dirty="0"/>
              <a:t> </a:t>
            </a:r>
            <a:r>
              <a:rPr lang="en-GB" sz="2400" dirty="0" err="1"/>
              <a:t>والتغاير</a:t>
            </a:r>
            <a:r>
              <a:rPr lang="en-GB" sz="2400" dirty="0"/>
              <a:t> </a:t>
            </a:r>
            <a:r>
              <a:rPr lang="en-GB" sz="2400" dirty="0" err="1"/>
              <a:t>بين</a:t>
            </a:r>
            <a:r>
              <a:rPr lang="en-GB" sz="2400" dirty="0"/>
              <a:t> </a:t>
            </a:r>
            <a:r>
              <a:rPr lang="en-GB" sz="2400" dirty="0" err="1"/>
              <a:t>الاجيال</a:t>
            </a:r>
            <a:r>
              <a:rPr lang="en-GB" sz="2400" dirty="0"/>
              <a:t> </a:t>
            </a:r>
            <a:r>
              <a:rPr lang="en-GB" sz="2400" dirty="0" err="1"/>
              <a:t>المتعاقبه</a:t>
            </a:r>
            <a:r>
              <a:rPr lang="en-GB" sz="2400" dirty="0"/>
              <a:t> </a:t>
            </a:r>
            <a:r>
              <a:rPr lang="en-GB" sz="2400" dirty="0" err="1"/>
              <a:t>من</a:t>
            </a:r>
            <a:r>
              <a:rPr lang="en-GB" sz="2400" dirty="0"/>
              <a:t> </a:t>
            </a:r>
            <a:r>
              <a:rPr lang="en-GB" sz="2400" dirty="0" err="1"/>
              <a:t>الاحياء</a:t>
            </a:r>
            <a:r>
              <a:rPr lang="en-GB" sz="2400" dirty="0"/>
              <a:t>, </a:t>
            </a:r>
            <a:r>
              <a:rPr lang="en-GB" sz="2400" dirty="0" err="1"/>
              <a:t>حيث</a:t>
            </a:r>
            <a:r>
              <a:rPr lang="en-GB" sz="2400" dirty="0"/>
              <a:t> </a:t>
            </a:r>
            <a:r>
              <a:rPr lang="en-GB" sz="2400" dirty="0" err="1"/>
              <a:t>يهتم</a:t>
            </a:r>
            <a:r>
              <a:rPr lang="en-GB" sz="2400" dirty="0"/>
              <a:t> </a:t>
            </a:r>
            <a:r>
              <a:rPr lang="en-GB" sz="2400" dirty="0" err="1"/>
              <a:t>بدراسه</a:t>
            </a:r>
            <a:r>
              <a:rPr lang="en-GB" sz="2400" dirty="0"/>
              <a:t> </a:t>
            </a:r>
            <a:r>
              <a:rPr lang="en-GB" sz="2400" dirty="0" err="1"/>
              <a:t>التشابه</a:t>
            </a:r>
            <a:r>
              <a:rPr lang="en-GB" sz="2400" dirty="0"/>
              <a:t> </a:t>
            </a:r>
            <a:r>
              <a:rPr lang="en-GB" sz="2400" dirty="0" err="1"/>
              <a:t>والاختلاف</a:t>
            </a:r>
            <a:r>
              <a:rPr lang="en-GB" sz="2400" dirty="0"/>
              <a:t> </a:t>
            </a:r>
            <a:r>
              <a:rPr lang="en-GB" sz="2400" dirty="0" err="1"/>
              <a:t>بين</a:t>
            </a:r>
            <a:r>
              <a:rPr lang="en-GB" sz="2400" dirty="0"/>
              <a:t> </a:t>
            </a:r>
            <a:r>
              <a:rPr lang="en-GB" sz="2400" dirty="0" err="1"/>
              <a:t>الابناء</a:t>
            </a:r>
            <a:r>
              <a:rPr lang="en-GB" sz="2400" dirty="0"/>
              <a:t> </a:t>
            </a:r>
            <a:r>
              <a:rPr lang="en-GB" sz="2400" dirty="0" err="1"/>
              <a:t>والاباء</a:t>
            </a:r>
            <a:r>
              <a:rPr lang="en-GB" sz="2400" dirty="0"/>
              <a:t> </a:t>
            </a:r>
            <a:r>
              <a:rPr lang="en-GB" sz="2400" dirty="0" err="1"/>
              <a:t>والاقارب</a:t>
            </a:r>
            <a:r>
              <a:rPr lang="en-GB" sz="2400" dirty="0"/>
              <a:t>. </a:t>
            </a:r>
            <a:r>
              <a:rPr lang="en-GB" sz="2400" dirty="0" err="1"/>
              <a:t>كذلك</a:t>
            </a:r>
            <a:r>
              <a:rPr lang="en-GB" sz="2400" dirty="0"/>
              <a:t> </a:t>
            </a:r>
            <a:r>
              <a:rPr lang="en-GB" sz="2400" dirty="0" err="1"/>
              <a:t>هو</a:t>
            </a:r>
            <a:r>
              <a:rPr lang="en-GB" sz="2400" dirty="0"/>
              <a:t> </a:t>
            </a:r>
            <a:r>
              <a:rPr lang="en-GB" sz="2400" dirty="0" err="1"/>
              <a:t>العلم</a:t>
            </a:r>
            <a:r>
              <a:rPr lang="en-GB" sz="2400" dirty="0"/>
              <a:t> </a:t>
            </a:r>
            <a:r>
              <a:rPr lang="en-GB" sz="2400" dirty="0" err="1"/>
              <a:t>الذي</a:t>
            </a:r>
            <a:r>
              <a:rPr lang="en-GB" sz="2400" dirty="0"/>
              <a:t> </a:t>
            </a:r>
            <a:r>
              <a:rPr lang="en-GB" sz="2400" dirty="0" err="1"/>
              <a:t>يدرس</a:t>
            </a:r>
            <a:r>
              <a:rPr lang="en-GB" sz="2400" dirty="0"/>
              <a:t> </a:t>
            </a:r>
            <a:r>
              <a:rPr lang="en-GB" sz="2400" dirty="0" err="1"/>
              <a:t>المورثات</a:t>
            </a:r>
            <a:r>
              <a:rPr lang="en-GB" sz="2400" dirty="0"/>
              <a:t> (</a:t>
            </a:r>
            <a:r>
              <a:rPr lang="en-GB" sz="2400" dirty="0" err="1"/>
              <a:t>الجينات</a:t>
            </a:r>
            <a:r>
              <a:rPr lang="en-GB" sz="2400" dirty="0"/>
              <a:t>) </a:t>
            </a:r>
            <a:r>
              <a:rPr lang="en-GB" sz="2400" dirty="0" err="1"/>
              <a:t>والوراثة</a:t>
            </a:r>
            <a:r>
              <a:rPr lang="en-GB" sz="2400" dirty="0"/>
              <a:t> </a:t>
            </a:r>
            <a:r>
              <a:rPr lang="en-GB" sz="2400" dirty="0" err="1"/>
              <a:t>وما</a:t>
            </a:r>
            <a:r>
              <a:rPr lang="en-GB" sz="2400" dirty="0"/>
              <a:t> </a:t>
            </a:r>
            <a:r>
              <a:rPr lang="en-GB" sz="2400" dirty="0" err="1"/>
              <a:t>ينتج</a:t>
            </a:r>
            <a:r>
              <a:rPr lang="en-GB" sz="2400" dirty="0"/>
              <a:t> </a:t>
            </a:r>
            <a:r>
              <a:rPr lang="en-GB" sz="2400" dirty="0" err="1"/>
              <a:t>عنه</a:t>
            </a:r>
            <a:r>
              <a:rPr lang="en-GB" sz="2400" dirty="0"/>
              <a:t> </a:t>
            </a:r>
            <a:r>
              <a:rPr lang="en-GB" sz="2400" dirty="0" err="1"/>
              <a:t>من</a:t>
            </a:r>
            <a:r>
              <a:rPr lang="en-GB" sz="2400" dirty="0"/>
              <a:t> </a:t>
            </a:r>
            <a:r>
              <a:rPr lang="en-GB" sz="2400" dirty="0" err="1"/>
              <a:t>تنوع</a:t>
            </a:r>
            <a:r>
              <a:rPr lang="en-GB" sz="2400" dirty="0"/>
              <a:t> </a:t>
            </a:r>
            <a:r>
              <a:rPr lang="en-GB" sz="2400" dirty="0" err="1"/>
              <a:t>الكائنات</a:t>
            </a:r>
            <a:r>
              <a:rPr lang="en-GB" sz="2400" dirty="0"/>
              <a:t> </a:t>
            </a:r>
            <a:r>
              <a:rPr lang="en-GB" sz="2400" dirty="0" err="1"/>
              <a:t>الحية</a:t>
            </a:r>
            <a:r>
              <a:rPr lang="en-GB" sz="2400" dirty="0"/>
              <a:t>.</a:t>
            </a:r>
            <a:r>
              <a:rPr lang="ar-IQ" sz="2400" b="1" dirty="0" smtClean="0">
                <a:solidFill>
                  <a:schemeClr val="accent4">
                    <a:lumMod val="50000"/>
                  </a:schemeClr>
                </a:solidFill>
              </a:rPr>
              <a:t>التي </a:t>
            </a:r>
            <a:r>
              <a:rPr lang="ar-IQ" sz="2400" b="1" dirty="0">
                <a:solidFill>
                  <a:schemeClr val="accent4">
                    <a:lumMod val="50000"/>
                  </a:schemeClr>
                </a:solidFill>
              </a:rPr>
              <a:t>تحدث في الخليّة الحيّة، </a:t>
            </a:r>
            <a:endParaRPr lang="ar-IQ" sz="2400" b="1" dirty="0" smtClean="0">
              <a:solidFill>
                <a:schemeClr val="accent4">
                  <a:lumMod val="50000"/>
                </a:schemeClr>
              </a:solidFill>
            </a:endParaRPr>
          </a:p>
          <a:p>
            <a:r>
              <a:rPr lang="ar-IQ" sz="2400" b="1" dirty="0" smtClean="0">
                <a:solidFill>
                  <a:schemeClr val="accent4">
                    <a:lumMod val="50000"/>
                  </a:schemeClr>
                </a:solidFill>
              </a:rPr>
              <a:t>كما </a:t>
            </a:r>
            <a:r>
              <a:rPr lang="ar-IQ" sz="2400" b="1" dirty="0">
                <a:solidFill>
                  <a:schemeClr val="accent4">
                    <a:lumMod val="50000"/>
                  </a:schemeClr>
                </a:solidFill>
              </a:rPr>
              <a:t>يُعنى علم الوراثة </a:t>
            </a:r>
            <a:r>
              <a:rPr lang="ar-IQ" sz="2400" b="1" dirty="0" smtClean="0">
                <a:solidFill>
                  <a:schemeClr val="accent4">
                    <a:lumMod val="50000"/>
                  </a:schemeClr>
                </a:solidFill>
              </a:rPr>
              <a:t>: بدراسة </a:t>
            </a:r>
            <a:r>
              <a:rPr lang="ar-IQ" sz="2400" b="1" dirty="0">
                <a:solidFill>
                  <a:schemeClr val="accent4">
                    <a:lumMod val="50000"/>
                  </a:schemeClr>
                </a:solidFill>
              </a:rPr>
              <a:t>دور العوامل البيئيّة في ظهور </a:t>
            </a:r>
            <a:r>
              <a:rPr lang="ar-IQ" sz="2400" dirty="0">
                <a:solidFill>
                  <a:schemeClr val="accent4">
                    <a:lumMod val="50000"/>
                  </a:schemeClr>
                </a:solidFill>
              </a:rPr>
              <a:t>الصّفات الوراثيّة.</a:t>
            </a:r>
            <a:r>
              <a:rPr lang="ar-IQ" sz="2400" dirty="0" smtClean="0">
                <a:solidFill>
                  <a:schemeClr val="accent4">
                    <a:lumMod val="50000"/>
                  </a:schemeClr>
                </a:solidFill>
              </a:rPr>
              <a:t/>
            </a:r>
            <a:br>
              <a:rPr lang="ar-IQ" sz="2400" dirty="0" smtClean="0">
                <a:solidFill>
                  <a:schemeClr val="accent4">
                    <a:lumMod val="50000"/>
                  </a:schemeClr>
                </a:solidFill>
              </a:rPr>
            </a:br>
            <a:endParaRPr lang="en-GB" sz="2400" dirty="0">
              <a:solidFill>
                <a:schemeClr val="accent4">
                  <a:lumMod val="50000"/>
                </a:schemeClr>
              </a:solidFill>
            </a:endParaRPr>
          </a:p>
        </p:txBody>
      </p:sp>
      <p:sp>
        <p:nvSpPr>
          <p:cNvPr id="4" name="Rectangle 3"/>
          <p:cNvSpPr/>
          <p:nvPr/>
        </p:nvSpPr>
        <p:spPr>
          <a:xfrm>
            <a:off x="107504" y="116632"/>
            <a:ext cx="3059832" cy="12836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المرحله الثالثه  المختبر الاول</a:t>
            </a:r>
          </a:p>
          <a:p>
            <a:pPr algn="ctr"/>
            <a:r>
              <a:rPr lang="ar-IQ" dirty="0" smtClean="0"/>
              <a:t>شاديه الحمد</a:t>
            </a:r>
          </a:p>
        </p:txBody>
      </p:sp>
    </p:spTree>
    <p:extLst>
      <p:ext uri="{BB962C8B-B14F-4D97-AF65-F5344CB8AC3E}">
        <p14:creationId xmlns:p14="http://schemas.microsoft.com/office/powerpoint/2010/main" val="4110035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endParaRPr lang="en-GB" sz="2800" dirty="0"/>
          </a:p>
          <a:p>
            <a:pPr lvl="0" rtl="1"/>
            <a:r>
              <a:rPr lang="ar-IQ" sz="2800" dirty="0"/>
              <a:t>التركيب الوراثي  هو المجموع الكلي للعوامل الوراثيه التي تنتقل الى الفرد من خلال ابويه.</a:t>
            </a:r>
            <a:endParaRPr lang="en-GB" sz="2800" dirty="0"/>
          </a:p>
          <a:p>
            <a:r>
              <a:rPr lang="ar-IQ" sz="2800" dirty="0"/>
              <a:t> </a:t>
            </a:r>
            <a:endParaRPr lang="en-GB" sz="2800" dirty="0"/>
          </a:p>
          <a:p>
            <a:pPr rtl="1"/>
            <a:r>
              <a:rPr lang="ar-IQ" sz="2800" dirty="0"/>
              <a:t> ويشمل</a:t>
            </a:r>
            <a:r>
              <a:rPr lang="en-US" sz="2800" b="1" u="sng" dirty="0"/>
              <a:t>)</a:t>
            </a:r>
            <a:r>
              <a:rPr lang="ar-IQ" sz="2800" b="1" u="sng" dirty="0"/>
              <a:t> التركيب الاصيل</a:t>
            </a:r>
            <a:r>
              <a:rPr lang="en-US" sz="2800" b="1" u="sng" dirty="0"/>
              <a:t>( </a:t>
            </a:r>
            <a:r>
              <a:rPr lang="ar-IQ" sz="2800" dirty="0"/>
              <a:t>والذي ينتج من اتحاد كميتين يحملان اليلات متطابقه ويكون فيها الناتج فرد اصيل مثل </a:t>
            </a:r>
            <a:r>
              <a:rPr lang="en-US" sz="2800" dirty="0" err="1"/>
              <a:t>AA,RR,tt,cc</a:t>
            </a:r>
            <a:r>
              <a:rPr lang="en-US" sz="2800" dirty="0"/>
              <a:t>   </a:t>
            </a:r>
            <a:endParaRPr lang="en-GB" sz="2800" dirty="0"/>
          </a:p>
          <a:p>
            <a:r>
              <a:rPr lang="ar-IQ" sz="2800" dirty="0"/>
              <a:t> </a:t>
            </a:r>
            <a:endParaRPr lang="en-GB" sz="2800" dirty="0"/>
          </a:p>
          <a:p>
            <a:pPr rtl="1"/>
            <a:r>
              <a:rPr lang="ar-IQ" sz="2800" b="1" u="sng" dirty="0"/>
              <a:t>والتركيب الخليط (الهجين)    </a:t>
            </a:r>
            <a:r>
              <a:rPr lang="ar-IQ" sz="2800" dirty="0"/>
              <a:t>ينتج عن اتحاد كميتين يحملان اليلات مختلفه ينتج عنها فرد هجين بين اليل سائد واليل متنحي </a:t>
            </a:r>
            <a:r>
              <a:rPr lang="en-GB" sz="2800" dirty="0" err="1"/>
              <a:t>Aa,Tt,Cc</a:t>
            </a:r>
            <a:endParaRPr lang="en-GB" sz="2800" dirty="0"/>
          </a:p>
          <a:p>
            <a:pPr rtl="1"/>
            <a:r>
              <a:rPr lang="en-GB" sz="2800" dirty="0"/>
              <a:t> </a:t>
            </a:r>
          </a:p>
          <a:p>
            <a:pPr lvl="0" rtl="1"/>
            <a:r>
              <a:rPr lang="ar-IQ" sz="2800" dirty="0"/>
              <a:t>التركيب المظهري  هو المجموع الكلي للصفات الناتجه من تداخل او تفاعل التركيب الوراثي مع البيئه علما بان هذا التداخل يحدد شكل الكائن الحي في اي وقت وماسيكون عليه </a:t>
            </a:r>
            <a:r>
              <a:rPr lang="ar-IQ" sz="1800" dirty="0"/>
              <a:t>في المستقبل</a:t>
            </a:r>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1102503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a:t>الشكل المظهري</a:t>
            </a:r>
            <a:r>
              <a:rPr lang="en-GB" dirty="0"/>
              <a:t> phenotype :- </a:t>
            </a:r>
            <a:endParaRPr lang="ar-IQ" dirty="0" smtClean="0"/>
          </a:p>
          <a:p>
            <a:r>
              <a:rPr lang="ar-SA" dirty="0" smtClean="0"/>
              <a:t>فهو </a:t>
            </a:r>
            <a:r>
              <a:rPr lang="ar-SA" dirty="0"/>
              <a:t>شكل الكائن الحي الخارجي الذي يستطيع الانسان تحسسه لصفة واحدة او لمجموعة من الصفات</a:t>
            </a:r>
            <a:r>
              <a:rPr lang="en-GB" dirty="0"/>
              <a:t> </a:t>
            </a:r>
            <a:r>
              <a:rPr lang="en-GB" dirty="0" smtClean="0"/>
              <a:t>.</a:t>
            </a:r>
            <a:endParaRPr lang="ar-IQ" dirty="0" smtClean="0"/>
          </a:p>
          <a:p>
            <a:endParaRPr lang="ar-IQ" dirty="0"/>
          </a:p>
          <a:p>
            <a:r>
              <a:rPr lang="en-GB" dirty="0"/>
              <a:t>genotype :- </a:t>
            </a:r>
            <a:r>
              <a:rPr lang="ar-SA" dirty="0"/>
              <a:t>بالتركيب الوراثي أو الجيني </a:t>
            </a:r>
            <a:endParaRPr lang="ar-IQ" dirty="0" smtClean="0"/>
          </a:p>
          <a:p>
            <a:r>
              <a:rPr lang="ar-SA" dirty="0" smtClean="0"/>
              <a:t>ويعرف </a:t>
            </a:r>
            <a:r>
              <a:rPr lang="ar-SA" dirty="0"/>
              <a:t>على انه مجموعة الجينات التي يحملها الفرد سواء بالنسبة لصفة واحدة او مجموعة من الصفات ويعبر عنه عادة بحروف ابجدية لاتينية او برموز اخرى مثل</a:t>
            </a:r>
            <a:r>
              <a:rPr lang="en-GB" dirty="0"/>
              <a:t> ((BB </a:t>
            </a:r>
            <a:r>
              <a:rPr lang="ar-SA" dirty="0"/>
              <a:t>هو تركيب وراثي او جيني , وأن</a:t>
            </a:r>
            <a:r>
              <a:rPr lang="en-GB" dirty="0"/>
              <a:t> (Bb) </a:t>
            </a:r>
            <a:r>
              <a:rPr lang="ar-SA" dirty="0"/>
              <a:t>هو تركيب وراثي اخر</a:t>
            </a:r>
            <a:endParaRPr lang="en-GB" dirty="0"/>
          </a:p>
        </p:txBody>
      </p:sp>
      <p:sp>
        <p:nvSpPr>
          <p:cNvPr id="2" name="Title 1"/>
          <p:cNvSpPr>
            <a:spLocks noGrp="1"/>
          </p:cNvSpPr>
          <p:nvPr>
            <p:ph type="title"/>
          </p:nvPr>
        </p:nvSpPr>
        <p:spPr/>
        <p:txBody>
          <a:bodyPr/>
          <a:lstStyle/>
          <a:p>
            <a:endParaRPr lang="en-GB"/>
          </a:p>
        </p:txBody>
      </p:sp>
    </p:spTree>
    <p:extLst>
      <p:ext uri="{BB962C8B-B14F-4D97-AF65-F5344CB8AC3E}">
        <p14:creationId xmlns:p14="http://schemas.microsoft.com/office/powerpoint/2010/main" val="1818431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ar-IQ" dirty="0" smtClean="0"/>
              <a:t>لقّح </a:t>
            </a:r>
            <a:r>
              <a:rPr lang="ar-IQ" dirty="0"/>
              <a:t>مندل نباتاً يحمل الصّفة الأولى النّقيّة (مثلا نبات طويل الساق) من نبات آخر يحمل الصّفة المقابلة النّقية، أي نبات قصير السّاق</a:t>
            </a:r>
            <a:r>
              <a:rPr lang="ar-IQ" dirty="0" smtClean="0"/>
              <a:t>،</a:t>
            </a:r>
          </a:p>
          <a:p>
            <a:r>
              <a:rPr lang="ar-IQ" dirty="0" smtClean="0"/>
              <a:t> </a:t>
            </a:r>
            <a:r>
              <a:rPr lang="ar-IQ" dirty="0"/>
              <a:t>ولاحظ مندل أنّ أفراد الجيل النّاتج كانت جميعها طويلة السّاق، ولم يظهر أي نبات قصير السّاق، وقد أطلق مندل على الصّفة التي ظهرت </a:t>
            </a:r>
            <a:r>
              <a:rPr lang="ar-IQ" dirty="0" smtClean="0"/>
              <a:t>اسم</a:t>
            </a:r>
          </a:p>
          <a:p>
            <a:r>
              <a:rPr lang="ar-IQ" dirty="0" smtClean="0"/>
              <a:t> </a:t>
            </a:r>
            <a:r>
              <a:rPr lang="ar-IQ" b="1" dirty="0">
                <a:solidFill>
                  <a:schemeClr val="accent3">
                    <a:lumMod val="75000"/>
                  </a:schemeClr>
                </a:solidFill>
              </a:rPr>
              <a:t>الصّفة السّائدة </a:t>
            </a:r>
            <a:r>
              <a:rPr lang="ar-IQ" dirty="0"/>
              <a:t>(بالإنجليزيّة: </a:t>
            </a:r>
            <a:r>
              <a:rPr lang="en-GB" dirty="0"/>
              <a:t>Dominant trait)، </a:t>
            </a:r>
            <a:r>
              <a:rPr lang="ar-IQ" dirty="0"/>
              <a:t>وأطلق على الصّفة التي اختفت </a:t>
            </a:r>
            <a:r>
              <a:rPr lang="ar-IQ" dirty="0" smtClean="0"/>
              <a:t>اسم</a:t>
            </a:r>
          </a:p>
          <a:p>
            <a:r>
              <a:rPr lang="ar-IQ" dirty="0" smtClean="0"/>
              <a:t> </a:t>
            </a:r>
            <a:r>
              <a:rPr lang="ar-IQ" b="1" dirty="0">
                <a:solidFill>
                  <a:schemeClr val="accent3">
                    <a:lumMod val="75000"/>
                  </a:schemeClr>
                </a:solidFill>
              </a:rPr>
              <a:t>الصّفة المتنحيّة </a:t>
            </a:r>
            <a:r>
              <a:rPr lang="ar-IQ" dirty="0"/>
              <a:t>(بالإنجليزيّة: </a:t>
            </a:r>
            <a:r>
              <a:rPr lang="en-GB" dirty="0"/>
              <a:t>Recessive trait</a:t>
            </a:r>
            <a:r>
              <a:rPr lang="en-GB" dirty="0" smtClean="0"/>
              <a:t>).</a:t>
            </a:r>
            <a:endParaRPr lang="ar-IQ" dirty="0" smtClean="0"/>
          </a:p>
          <a:p>
            <a:pPr rtl="1"/>
            <a:r>
              <a:rPr lang="ar-IQ" dirty="0"/>
              <a:t>:</a:t>
            </a:r>
            <a:endParaRPr lang="en-GB" dirty="0"/>
          </a:p>
          <a:p>
            <a:pPr lvl="0" rtl="1"/>
            <a:r>
              <a:rPr lang="ar-IQ" dirty="0"/>
              <a:t>التلقيح الخلطي(الاختباري)</a:t>
            </a:r>
            <a:r>
              <a:rPr lang="en-US" dirty="0"/>
              <a:t>Test cross</a:t>
            </a:r>
            <a:endParaRPr lang="en-GB" dirty="0"/>
          </a:p>
          <a:p>
            <a:pPr rtl="1"/>
            <a:r>
              <a:rPr lang="ar-IQ" dirty="0"/>
              <a:t>هو تضريب يجري بين فردين احدهما يحمل الصفه المتنحيه وتكون دائما نقيه والفرد الاخرى يحمل الصفه السائده مجهوله النقاوه والهدف منه معرفه نقاوه الصفه المجهوله النقاوه والتركيب الوراثي.</a:t>
            </a:r>
            <a:endParaRPr lang="en-GB" dirty="0"/>
          </a:p>
          <a:p>
            <a:pPr rtl="1"/>
            <a:r>
              <a:rPr lang="en-US" dirty="0"/>
              <a:t> </a:t>
            </a:r>
            <a:endParaRPr lang="en-GB" dirty="0"/>
          </a:p>
          <a:p>
            <a:pPr rtl="1"/>
            <a:r>
              <a:rPr lang="ar-IQ" dirty="0"/>
              <a:t>كيف يمكن معرفه نقاوه لون الثمره الخضراء  لنبات البزاليا ؟</a:t>
            </a:r>
            <a:endParaRPr lang="en-GB" dirty="0"/>
          </a:p>
          <a:p>
            <a:r>
              <a:rPr lang="ar-IQ" dirty="0"/>
              <a:t>من خلال اجراء التضريب الاختباري يمكن الاجابه عن هذا السؤال حيث نرمز </a:t>
            </a:r>
            <a:r>
              <a:rPr lang="en-GB" dirty="0" smtClean="0"/>
              <a:t/>
            </a:r>
            <a:br>
              <a:rPr lang="en-GB" dirty="0" smtClean="0"/>
            </a:br>
            <a:endParaRPr lang="en-GB" dirty="0"/>
          </a:p>
        </p:txBody>
      </p:sp>
      <p:sp>
        <p:nvSpPr>
          <p:cNvPr id="2" name="Title 1"/>
          <p:cNvSpPr>
            <a:spLocks noGrp="1"/>
          </p:cNvSpPr>
          <p:nvPr>
            <p:ph type="title"/>
          </p:nvPr>
        </p:nvSpPr>
        <p:spPr/>
        <p:txBody>
          <a:bodyPr>
            <a:normAutofit fontScale="90000"/>
          </a:bodyPr>
          <a:lstStyle/>
          <a:p>
            <a:r>
              <a:rPr lang="ar-IQ" dirty="0" smtClean="0">
                <a:solidFill>
                  <a:schemeClr val="tx2">
                    <a:lumMod val="75000"/>
                  </a:schemeClr>
                </a:solidFill>
              </a:rPr>
              <a:t> انواع التلقيحات :</a:t>
            </a:r>
            <a:br>
              <a:rPr lang="ar-IQ" dirty="0" smtClean="0">
                <a:solidFill>
                  <a:schemeClr val="tx2">
                    <a:lumMod val="75000"/>
                  </a:schemeClr>
                </a:solidFill>
              </a:rPr>
            </a:br>
            <a:r>
              <a:rPr lang="ar-IQ" dirty="0" smtClean="0">
                <a:solidFill>
                  <a:schemeClr val="tx2">
                    <a:lumMod val="75000"/>
                  </a:schemeClr>
                </a:solidFill>
              </a:rPr>
              <a:t>التّلقيح </a:t>
            </a:r>
            <a:r>
              <a:rPr lang="ar-IQ" dirty="0" smtClean="0">
                <a:solidFill>
                  <a:schemeClr val="tx2">
                    <a:lumMod val="75000"/>
                  </a:schemeClr>
                </a:solidFill>
              </a:rPr>
              <a:t>الخلطي</a:t>
            </a:r>
            <a:r>
              <a:rPr lang="ar-IQ" dirty="0" smtClean="0"/>
              <a:t>:</a:t>
            </a:r>
            <a:endParaRPr lang="en-GB" dirty="0"/>
          </a:p>
        </p:txBody>
      </p:sp>
    </p:spTree>
    <p:extLst>
      <p:ext uri="{BB962C8B-B14F-4D97-AF65-F5344CB8AC3E}">
        <p14:creationId xmlns:p14="http://schemas.microsoft.com/office/powerpoint/2010/main" val="1174971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ar-IQ" dirty="0" smtClean="0"/>
              <a:t>سمح </a:t>
            </a:r>
            <a:r>
              <a:rPr lang="ar-IQ" dirty="0"/>
              <a:t>مندل للنباتات طويلة السّاق التي ظهرت نتيجة التّلقيح الخلطي بأن تلقّح نفسها، فظهرت نباتات الجيل الثّاني</a:t>
            </a:r>
            <a:r>
              <a:rPr lang="ar-IQ" dirty="0" smtClean="0"/>
              <a:t>،</a:t>
            </a:r>
          </a:p>
          <a:p>
            <a:r>
              <a:rPr lang="ar-IQ" dirty="0" smtClean="0"/>
              <a:t> </a:t>
            </a:r>
            <a:r>
              <a:rPr lang="ar-IQ" dirty="0"/>
              <a:t>وقد لاحظ مندل ظهور نسبة قليلة من النّباتات قصيرة السّاق</a:t>
            </a:r>
            <a:r>
              <a:rPr lang="ar-IQ" dirty="0" smtClean="0"/>
              <a:t>؛\</a:t>
            </a:r>
          </a:p>
          <a:p>
            <a:r>
              <a:rPr lang="ar-IQ" dirty="0" smtClean="0"/>
              <a:t> </a:t>
            </a:r>
            <a:r>
              <a:rPr lang="ar-IQ" dirty="0"/>
              <a:t>إذ وجد أنّ مقابل كلّ ثلاث نباتات تحمل الصّفة السّائدة (طويلة الساق)، </a:t>
            </a:r>
            <a:endParaRPr lang="ar-IQ" dirty="0" smtClean="0"/>
          </a:p>
          <a:p>
            <a:r>
              <a:rPr lang="ar-IQ" dirty="0" smtClean="0"/>
              <a:t>ظهر </a:t>
            </a:r>
            <a:r>
              <a:rPr lang="ar-IQ" dirty="0"/>
              <a:t>نبات واحد يحمل الصّفة المتنحيّة (قصير السّاق</a:t>
            </a:r>
            <a:r>
              <a:rPr lang="ar-IQ" dirty="0" smtClean="0"/>
              <a:t>)،</a:t>
            </a:r>
          </a:p>
          <a:p>
            <a:r>
              <a:rPr lang="ar-IQ" dirty="0" smtClean="0"/>
              <a:t> </a:t>
            </a:r>
            <a:r>
              <a:rPr lang="ar-IQ" dirty="0"/>
              <a:t>أي أنّ عدد نباتات البازيلاء طويلة السّاق يفوق عدد النّباتات قصيرة السّاق بنسبة 3:1. </a:t>
            </a:r>
            <a:endParaRPr lang="ar-IQ" dirty="0" smtClean="0"/>
          </a:p>
          <a:p>
            <a:r>
              <a:rPr lang="ar-IQ" dirty="0" smtClean="0"/>
              <a:t>وقد </a:t>
            </a:r>
            <a:r>
              <a:rPr lang="ar-IQ" dirty="0"/>
              <a:t>لاحظ مندل أنّ توارث صفة طول السّاق لم يؤثّر على توارث الصّفات الأخرى مثل لون الأزهارعلى سبيل المثال</a:t>
            </a:r>
            <a:r>
              <a:rPr lang="ar-IQ" dirty="0" smtClean="0"/>
              <a:t>.</a:t>
            </a:r>
          </a:p>
          <a:p>
            <a:pPr rtl="1"/>
            <a:r>
              <a:rPr lang="ar-IQ" dirty="0"/>
              <a:t> </a:t>
            </a:r>
            <a:endParaRPr lang="en-GB" dirty="0"/>
          </a:p>
          <a:p>
            <a:pPr lvl="0" rtl="1"/>
            <a:r>
              <a:rPr lang="ar-IQ" dirty="0"/>
              <a:t>التلقيح الذاتي </a:t>
            </a:r>
            <a:r>
              <a:rPr lang="en-US" dirty="0"/>
              <a:t>Self cross</a:t>
            </a:r>
            <a:endParaRPr lang="en-GB" dirty="0"/>
          </a:p>
          <a:p>
            <a:pPr rtl="1"/>
            <a:r>
              <a:rPr lang="ar-IQ" dirty="0"/>
              <a:t>هو تضريب يجري بين فردين يحملان نفس التركيب الوراثي الهجين </a:t>
            </a:r>
            <a:endParaRPr lang="en-GB" dirty="0"/>
          </a:p>
          <a:p>
            <a:pPr rtl="1"/>
            <a:r>
              <a:rPr lang="en-US" dirty="0"/>
              <a:t> </a:t>
            </a:r>
            <a:endParaRPr lang="en-GB" dirty="0"/>
          </a:p>
          <a:p>
            <a:r>
              <a:rPr lang="ar-IQ" dirty="0"/>
              <a:t>مثال:  ضرب نبات البزاليا ابطي الموقع لزهره تضريبا ذاتيا ماهو التركيب الوراثي للاباء والافراد والنسبه الناتجه التي تحصل عليها مع ذكر الصفات المظهريه الناتجه </a:t>
            </a:r>
            <a:r>
              <a:rPr lang="ar-IQ" dirty="0" smtClean="0"/>
              <a:t/>
            </a:r>
            <a:br>
              <a:rPr lang="ar-IQ" dirty="0" smtClean="0"/>
            </a:br>
            <a:endParaRPr lang="en-GB" dirty="0"/>
          </a:p>
        </p:txBody>
      </p:sp>
      <p:sp>
        <p:nvSpPr>
          <p:cNvPr id="2" name="Title 1"/>
          <p:cNvSpPr>
            <a:spLocks noGrp="1"/>
          </p:cNvSpPr>
          <p:nvPr>
            <p:ph type="title"/>
          </p:nvPr>
        </p:nvSpPr>
        <p:spPr/>
        <p:txBody>
          <a:bodyPr/>
          <a:lstStyle/>
          <a:p>
            <a:r>
              <a:rPr lang="ar-IQ" dirty="0" smtClean="0"/>
              <a:t>التلقيح الذاتي:</a:t>
            </a:r>
            <a:endParaRPr lang="en-GB" dirty="0"/>
          </a:p>
        </p:txBody>
      </p:sp>
    </p:spTree>
    <p:extLst>
      <p:ext uri="{BB962C8B-B14F-4D97-AF65-F5344CB8AC3E}">
        <p14:creationId xmlns:p14="http://schemas.microsoft.com/office/powerpoint/2010/main" val="882328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rtl="1"/>
            <a:r>
              <a:rPr lang="ar-IQ" dirty="0"/>
              <a:t> </a:t>
            </a:r>
            <a:endParaRPr lang="en-GB" dirty="0"/>
          </a:p>
          <a:p>
            <a:pPr lvl="0" rtl="1"/>
            <a:r>
              <a:rPr lang="en-US" dirty="0" smtClean="0"/>
              <a:t> Back cross</a:t>
            </a:r>
            <a:r>
              <a:rPr lang="ar-IQ" dirty="0" smtClean="0"/>
              <a:t>التلقيح </a:t>
            </a:r>
            <a:r>
              <a:rPr lang="ar-IQ" dirty="0"/>
              <a:t>الرجعي </a:t>
            </a:r>
            <a:endParaRPr lang="en-GB" dirty="0"/>
          </a:p>
          <a:p>
            <a:pPr lvl="0" rtl="1"/>
            <a:r>
              <a:rPr lang="ar-IQ" dirty="0"/>
              <a:t>هو تزاوج نسل الجيل الاول او الثاني تزاوجا رجعيا مع احد ابويه.</a:t>
            </a:r>
            <a:endParaRPr lang="en-GB" dirty="0"/>
          </a:p>
          <a:p>
            <a:pPr rtl="1"/>
            <a:r>
              <a:rPr lang="ar-IQ" dirty="0"/>
              <a:t>مثال:</a:t>
            </a:r>
            <a:endParaRPr lang="en-GB" dirty="0"/>
          </a:p>
          <a:p>
            <a:pPr rtl="1"/>
            <a:r>
              <a:rPr lang="ar-IQ" dirty="0"/>
              <a:t>لقحت انثى خنزير غينيا سوداء اصليه مع ذكرابيض ثم لقح ذكر من الجيل الناتج رجعيا مع امه فما هو التركيب الوراثي للاباء والافراد الناتجه؟</a:t>
            </a:r>
            <a:endParaRPr lang="en-GB" dirty="0"/>
          </a:p>
          <a:p>
            <a:endParaRPr lang="en-GB" dirty="0"/>
          </a:p>
        </p:txBody>
      </p:sp>
      <p:sp>
        <p:nvSpPr>
          <p:cNvPr id="3" name="Title 2"/>
          <p:cNvSpPr>
            <a:spLocks noGrp="1"/>
          </p:cNvSpPr>
          <p:nvPr>
            <p:ph type="title"/>
          </p:nvPr>
        </p:nvSpPr>
        <p:spPr/>
        <p:txBody>
          <a:bodyPr/>
          <a:lstStyle/>
          <a:p>
            <a:endParaRPr lang="en-GB"/>
          </a:p>
        </p:txBody>
      </p:sp>
    </p:spTree>
    <p:extLst>
      <p:ext uri="{BB962C8B-B14F-4D97-AF65-F5344CB8AC3E}">
        <p14:creationId xmlns:p14="http://schemas.microsoft.com/office/powerpoint/2010/main" val="3047601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rtl="1"/>
            <a:r>
              <a:rPr lang="ar-SA" dirty="0"/>
              <a:t>-قانون مندل الاول وهو قانون الانعزال</a:t>
            </a:r>
            <a:r>
              <a:rPr lang="en-GB" dirty="0"/>
              <a:t> Law </a:t>
            </a:r>
            <a:r>
              <a:rPr lang="en-GB" dirty="0" smtClean="0"/>
              <a:t>of</a:t>
            </a:r>
            <a:endParaRPr lang="ar-IQ" dirty="0"/>
          </a:p>
          <a:p>
            <a:pPr rtl="1"/>
            <a:r>
              <a:rPr lang="en-GB" dirty="0" smtClean="0"/>
              <a:t>segregation</a:t>
            </a:r>
            <a:r>
              <a:rPr lang="en-GB" dirty="0"/>
              <a:t>:-</a:t>
            </a:r>
          </a:p>
          <a:p>
            <a:pPr rtl="1"/>
            <a:r>
              <a:rPr lang="ar-SA" dirty="0"/>
              <a:t>يقول بأن عاملي اي زوج من ازواج العوامل الآليلومورفيه ينعزلان عن </a:t>
            </a:r>
            <a:endParaRPr lang="en-US" dirty="0" smtClean="0"/>
          </a:p>
          <a:p>
            <a:pPr marL="109728" indent="0" rtl="1">
              <a:buNone/>
            </a:pPr>
            <a:r>
              <a:rPr lang="ar-SA" dirty="0" smtClean="0"/>
              <a:t>بعضهما </a:t>
            </a:r>
            <a:r>
              <a:rPr lang="ar-SA" dirty="0"/>
              <a:t>عندتكوين الكميتات</a:t>
            </a:r>
            <a:endParaRPr lang="en-GB" dirty="0"/>
          </a:p>
          <a:p>
            <a:pPr rtl="1"/>
            <a:r>
              <a:rPr lang="ar-IQ" dirty="0"/>
              <a:t>شروط الحصول على النسبه المندليه 3:1</a:t>
            </a:r>
            <a:endParaRPr lang="en-GB" dirty="0"/>
          </a:p>
          <a:p>
            <a:pPr lvl="0" rtl="1"/>
            <a:r>
              <a:rPr lang="ar-IQ" dirty="0"/>
              <a:t>ان تكون جميع البيوض المخصبه متماثله حيويا</a:t>
            </a:r>
            <a:endParaRPr lang="en-GB" dirty="0"/>
          </a:p>
          <a:p>
            <a:pPr lvl="0" rtl="1"/>
            <a:r>
              <a:rPr lang="ar-IQ" dirty="0"/>
              <a:t>ان ينتج الفرد الهجين اعداد متساويه من الكميتات</a:t>
            </a:r>
            <a:endParaRPr lang="en-GB" dirty="0"/>
          </a:p>
          <a:p>
            <a:pPr lvl="0" rtl="1"/>
            <a:r>
              <a:rPr lang="ar-IQ" dirty="0"/>
              <a:t>ان تكون جميع الكميتات ذات خصوبه تامه ومتساويه في حيويتها.</a:t>
            </a:r>
            <a:endParaRPr lang="en-GB" dirty="0"/>
          </a:p>
          <a:p>
            <a:pPr lvl="0" rtl="1"/>
            <a:r>
              <a:rPr lang="ar-IQ" dirty="0"/>
              <a:t>ان يحدث التلقيح بين هذه الكميتات بحريه كامله او بمحض الصدفه.</a:t>
            </a:r>
            <a:endParaRPr lang="en-GB" dirty="0"/>
          </a:p>
        </p:txBody>
      </p:sp>
      <p:sp>
        <p:nvSpPr>
          <p:cNvPr id="2" name="Title 1"/>
          <p:cNvSpPr>
            <a:spLocks noGrp="1"/>
          </p:cNvSpPr>
          <p:nvPr>
            <p:ph type="title"/>
          </p:nvPr>
        </p:nvSpPr>
        <p:spPr/>
        <p:txBody>
          <a:bodyPr>
            <a:normAutofit fontScale="90000"/>
          </a:bodyPr>
          <a:lstStyle/>
          <a:p>
            <a:r>
              <a:rPr lang="en-GB" dirty="0" smtClean="0"/>
              <a:t> </a:t>
            </a:r>
            <a:r>
              <a:rPr lang="en-GB" dirty="0" err="1" smtClean="0"/>
              <a:t>Mendelion</a:t>
            </a:r>
            <a:r>
              <a:rPr lang="en-GB" dirty="0" smtClean="0"/>
              <a:t> First Law</a:t>
            </a:r>
            <a:r>
              <a:rPr lang="ar-IQ" dirty="0" smtClean="0"/>
              <a:t> قانون مندل الاول</a:t>
            </a:r>
            <a:endParaRPr lang="en-GB" dirty="0"/>
          </a:p>
        </p:txBody>
      </p:sp>
    </p:spTree>
    <p:extLst>
      <p:ext uri="{BB962C8B-B14F-4D97-AF65-F5344CB8AC3E}">
        <p14:creationId xmlns:p14="http://schemas.microsoft.com/office/powerpoint/2010/main" val="1586992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780928"/>
            <a:ext cx="8291264" cy="3528432"/>
          </a:xfrm>
        </p:spPr>
        <p:txBody>
          <a:bodyPr/>
          <a:lstStyle/>
          <a:p>
            <a:pPr rtl="1"/>
            <a:r>
              <a:rPr lang="ar-SA" dirty="0" smtClean="0"/>
              <a:t>وطبقاً </a:t>
            </a:r>
            <a:r>
              <a:rPr lang="ar-SA" dirty="0"/>
              <a:t>لهذا القانون فأن ازواج العوامل الوراثية (الآليلات) سوف تنعزل بصورةمستقلة من بقية العوامل الوراثية الاخرى , ومن خلال توليفاتها</a:t>
            </a:r>
            <a:r>
              <a:rPr lang="en-GB" dirty="0"/>
              <a:t> Combination </a:t>
            </a:r>
            <a:r>
              <a:rPr lang="ar-SA" dirty="0"/>
              <a:t>حسب نسب الانعزال سوف تنقل بصورة مستقلة الصفات الوراثية</a:t>
            </a:r>
            <a:r>
              <a:rPr lang="en-GB" dirty="0"/>
              <a:t> .</a:t>
            </a:r>
          </a:p>
          <a:p>
            <a:endParaRPr lang="en-GB" dirty="0"/>
          </a:p>
        </p:txBody>
      </p:sp>
      <p:sp>
        <p:nvSpPr>
          <p:cNvPr id="2" name="Title 1"/>
          <p:cNvSpPr>
            <a:spLocks noGrp="1"/>
          </p:cNvSpPr>
          <p:nvPr>
            <p:ph type="title"/>
          </p:nvPr>
        </p:nvSpPr>
        <p:spPr>
          <a:xfrm>
            <a:off x="35496" y="274638"/>
            <a:ext cx="8856984" cy="1714202"/>
          </a:xfrm>
        </p:spPr>
        <p:txBody>
          <a:bodyPr>
            <a:normAutofit/>
          </a:bodyPr>
          <a:lstStyle/>
          <a:p>
            <a:r>
              <a:rPr lang="ar-SA" dirty="0"/>
              <a:t>قانون مندل الثاني وهو التوزيع الحر</a:t>
            </a:r>
            <a:r>
              <a:rPr lang="en-GB" dirty="0"/>
              <a:t> independent assortment Law of</a:t>
            </a:r>
          </a:p>
        </p:txBody>
      </p:sp>
    </p:spTree>
    <p:extLst>
      <p:ext uri="{BB962C8B-B14F-4D97-AF65-F5344CB8AC3E}">
        <p14:creationId xmlns:p14="http://schemas.microsoft.com/office/powerpoint/2010/main" val="3273018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fontAlgn="ctr"/>
            <a:endParaRPr lang="ar-IQ" dirty="0"/>
          </a:p>
          <a:p>
            <a:pPr fontAlgn="ctr"/>
            <a:r>
              <a:rPr lang="ar-IQ" b="1" dirty="0"/>
              <a:t>المُوَرِّثَة أو الجينة</a:t>
            </a:r>
            <a:r>
              <a:rPr lang="ar-IQ" dirty="0"/>
              <a:t> (ج </a:t>
            </a:r>
            <a:r>
              <a:rPr lang="ar-IQ" b="1" dirty="0"/>
              <a:t>مورثات</a:t>
            </a:r>
            <a:r>
              <a:rPr lang="ar-IQ" dirty="0"/>
              <a:t>) أو </a:t>
            </a:r>
            <a:r>
              <a:rPr lang="ar-IQ" b="1" dirty="0"/>
              <a:t>الجين</a:t>
            </a:r>
            <a:r>
              <a:rPr lang="ar-IQ" dirty="0"/>
              <a:t> (ج </a:t>
            </a:r>
            <a:r>
              <a:rPr lang="ar-IQ" b="1" dirty="0"/>
              <a:t>جينات</a:t>
            </a:r>
            <a:r>
              <a:rPr lang="ar-IQ" dirty="0"/>
              <a:t>) (</a:t>
            </a:r>
            <a:r>
              <a:rPr lang="ar-IQ" dirty="0">
                <a:hlinkClick r:id="rId2" tooltip="لغة إنجليزية"/>
              </a:rPr>
              <a:t>بالإنجليزية</a:t>
            </a:r>
            <a:r>
              <a:rPr lang="ar-IQ" dirty="0"/>
              <a:t>:</a:t>
            </a:r>
            <a:r>
              <a:rPr lang="en-GB" dirty="0"/>
              <a:t>Gene) </a:t>
            </a:r>
            <a:r>
              <a:rPr lang="ar-IQ" dirty="0"/>
              <a:t>هي الوحدات الأساسية للوراثة في الكائنات الحية. فضمن هذه المورثات يتم تشفير المعلومات المهمة لتكوين أعضاء الجنين والوظائف العضوية الحيوية له. تتواجد المورثات عادة ضمن المادة الوراثية للمتعضية التي تمثلها </a:t>
            </a:r>
            <a:r>
              <a:rPr lang="ar-IQ" dirty="0">
                <a:hlinkClick r:id="rId3" tooltip="الدنا"/>
              </a:rPr>
              <a:t>الدنا</a:t>
            </a:r>
            <a:r>
              <a:rPr lang="ar-IQ" dirty="0"/>
              <a:t> (</a:t>
            </a:r>
            <a:r>
              <a:rPr lang="en-GB" dirty="0"/>
              <a:t>DNA) </a:t>
            </a:r>
            <a:r>
              <a:rPr lang="ar-IQ" dirty="0"/>
              <a:t>أو في بعض الحالات النادرة في </a:t>
            </a:r>
            <a:r>
              <a:rPr lang="ar-IQ" dirty="0">
                <a:hlinkClick r:id="rId4" tooltip="الرنا"/>
              </a:rPr>
              <a:t>الرنا</a:t>
            </a:r>
            <a:r>
              <a:rPr lang="ar-IQ" dirty="0"/>
              <a:t> (</a:t>
            </a:r>
            <a:r>
              <a:rPr lang="en-GB" dirty="0"/>
              <a:t>RNA) .</a:t>
            </a:r>
            <a:r>
              <a:rPr lang="ar-IQ" dirty="0"/>
              <a:t>بالتالي فإن هذه المورثات هي التي تحدد تشكيل وتطور وسلوكيات هذه الكائن . والفوارق الجسدية وبعض الفوارق النفسية بين الأفراد تعزى لفوارق في المورثات التي تحملها هذه الأفراد.</a:t>
            </a:r>
          </a:p>
          <a:p>
            <a:pPr fontAlgn="ctr"/>
            <a:r>
              <a:rPr lang="ar-IQ" dirty="0"/>
              <a:t>المورثة هي قطعة من إحدى سلسلتي </a:t>
            </a:r>
            <a:r>
              <a:rPr lang="ar-IQ" dirty="0">
                <a:hlinkClick r:id="rId5" tooltip="دنا"/>
              </a:rPr>
              <a:t>الدنا</a:t>
            </a:r>
            <a:r>
              <a:rPr lang="ar-IQ" dirty="0"/>
              <a:t> تحتل موضعاً معيناً على هذه السلسلة . وتحدد المورثة بعدد</a:t>
            </a:r>
            <a:r>
              <a:rPr lang="ar-IQ" dirty="0">
                <a:hlinkClick r:id="rId6" tooltip="نوكليوتيد"/>
              </a:rPr>
              <a:t>النوكليوتيدات</a:t>
            </a:r>
            <a:r>
              <a:rPr lang="ar-IQ" dirty="0"/>
              <a:t> الداخلة في تركيبها ونوعها وترتيبها، وهي قابلة للتغير نتيجة الطفرات التي قد تحدث فيها. تنتقل المادة الوراثية من جيل لآخر، خلال عملية </a:t>
            </a:r>
            <a:r>
              <a:rPr lang="ar-IQ" dirty="0">
                <a:hlinkClick r:id="rId7" tooltip="التكاثر"/>
              </a:rPr>
              <a:t>التكاثر</a:t>
            </a:r>
            <a:r>
              <a:rPr lang="ar-IQ" dirty="0"/>
              <a:t>، بحيث يكتسب كل فرد جديد نصف مورثاته من أحد والديه والنصف الآخر من الوالد الآخر. في بعض الحالات يمكن للمادة الوراثية أن تنقل بين أفراد غير أقرباء بعمليات مثل </a:t>
            </a:r>
            <a:r>
              <a:rPr lang="ar-IQ" dirty="0">
                <a:hlinkClick r:id="rId8" tooltip="تعداء"/>
              </a:rPr>
              <a:t>التعداء</a:t>
            </a:r>
            <a:r>
              <a:rPr lang="ar-IQ" dirty="0"/>
              <a:t> أو عن طريق الحمات (</a:t>
            </a:r>
            <a:r>
              <a:rPr lang="ar-IQ" dirty="0">
                <a:hlinkClick r:id="rId9" tooltip="الفيروسات"/>
              </a:rPr>
              <a:t>الفيروسات</a:t>
            </a:r>
            <a:r>
              <a:rPr lang="ar-IQ" dirty="0"/>
              <a:t>). بشكل أساسي، تحوي المورثات المعلومات الأساسية لبناء </a:t>
            </a:r>
            <a:r>
              <a:rPr lang="ar-IQ" dirty="0">
                <a:hlinkClick r:id="rId10" tooltip="البروتينات"/>
              </a:rPr>
              <a:t>البروتينات</a:t>
            </a:r>
            <a:r>
              <a:rPr lang="ar-IQ" dirty="0"/>
              <a:t> </a:t>
            </a:r>
            <a:r>
              <a:rPr lang="ar-IQ" dirty="0">
                <a:hlinkClick r:id="rId11" tooltip="الإنزيمات"/>
              </a:rPr>
              <a:t>والإنزيمات</a:t>
            </a:r>
            <a:r>
              <a:rPr lang="ar-IQ" dirty="0"/>
              <a:t> والمواد الحيوية اللازمة لبناء أعضاء الجسم ، وإنتاج المواد (البروتينات والإنزيمات ) في الأعضاء المختلفة لتقوم بو ظائفها.</a:t>
            </a:r>
          </a:p>
          <a:p>
            <a:endParaRPr lang="en-GB" dirty="0"/>
          </a:p>
        </p:txBody>
      </p:sp>
      <p:sp>
        <p:nvSpPr>
          <p:cNvPr id="2" name="Title 1"/>
          <p:cNvSpPr>
            <a:spLocks noGrp="1"/>
          </p:cNvSpPr>
          <p:nvPr>
            <p:ph type="title"/>
          </p:nvPr>
        </p:nvSpPr>
        <p:spPr/>
        <p:txBody>
          <a:bodyPr/>
          <a:lstStyle/>
          <a:p>
            <a:r>
              <a:rPr lang="ar-IQ" dirty="0" smtClean="0"/>
              <a:t>الجين او المورثه:ه</a:t>
            </a:r>
            <a:endParaRPr lang="en-GB" dirty="0"/>
          </a:p>
        </p:txBody>
      </p:sp>
    </p:spTree>
    <p:extLst>
      <p:ext uri="{BB962C8B-B14F-4D97-AF65-F5344CB8AC3E}">
        <p14:creationId xmlns:p14="http://schemas.microsoft.com/office/powerpoint/2010/main" val="2761586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16632"/>
            <a:ext cx="9144000" cy="2800767"/>
          </a:xfrm>
          <a:prstGeom prst="rect">
            <a:avLst/>
          </a:prstGeom>
        </p:spPr>
        <p:txBody>
          <a:bodyPr wrap="square">
            <a:spAutoFit/>
          </a:bodyPr>
          <a:lstStyle/>
          <a:p>
            <a:r>
              <a:rPr lang="ar-IQ" sz="2000" dirty="0"/>
              <a:t>ي</a:t>
            </a:r>
            <a:r>
              <a:rPr lang="ar-IQ" sz="2000" dirty="0" smtClean="0"/>
              <a:t>عود </a:t>
            </a:r>
            <a:r>
              <a:rPr lang="ar-IQ" sz="2000" dirty="0"/>
              <a:t>الفضل في تطوّر علم الوراثة للعالم غريغور مندل (بالإنجليزية: </a:t>
            </a:r>
            <a:r>
              <a:rPr lang="ar-IQ" sz="2000" dirty="0" smtClean="0"/>
              <a:t>  )</a:t>
            </a:r>
          </a:p>
          <a:p>
            <a:endParaRPr lang="ar-IQ" sz="2000" dirty="0">
              <a:solidFill>
                <a:srgbClr val="FF0000"/>
              </a:solidFill>
            </a:endParaRPr>
          </a:p>
          <a:p>
            <a:r>
              <a:rPr lang="en-GB" sz="2000" dirty="0" err="1" smtClean="0">
                <a:solidFill>
                  <a:srgbClr val="FF0000"/>
                </a:solidFill>
              </a:rPr>
              <a:t>Gregor</a:t>
            </a:r>
            <a:r>
              <a:rPr lang="en-GB" sz="2000" dirty="0" smtClean="0">
                <a:solidFill>
                  <a:srgbClr val="FF0000"/>
                </a:solidFill>
              </a:rPr>
              <a:t> </a:t>
            </a:r>
            <a:r>
              <a:rPr lang="en-GB" sz="2000" dirty="0">
                <a:solidFill>
                  <a:srgbClr val="FF0000"/>
                </a:solidFill>
              </a:rPr>
              <a:t>Mendel</a:t>
            </a:r>
            <a:r>
              <a:rPr lang="en-GB" sz="2000" dirty="0"/>
              <a:t>) </a:t>
            </a:r>
            <a:r>
              <a:rPr lang="ar-IQ" sz="2000" dirty="0"/>
              <a:t>الذي اكتشف القوانين التي تحكم انتقال الصّفات الوراثيّة من جيل لآخر في منتصف القرن </a:t>
            </a:r>
            <a:endParaRPr lang="ar-IQ" sz="2000" dirty="0" smtClean="0"/>
          </a:p>
          <a:p>
            <a:r>
              <a:rPr lang="ar-IQ" sz="2000" dirty="0" smtClean="0"/>
              <a:t>التّاسع </a:t>
            </a:r>
            <a:r>
              <a:rPr lang="ar-IQ" sz="2000" dirty="0"/>
              <a:t>عشر، دون أن يعرف شيئاََ عن الطّبيعة الفيزيائيّة أو الكيميائيّة للجينات، وقد أطلق عليها في تلك المرحلة المبكرة اسم "الوحدات" أو العوامل. </a:t>
            </a:r>
            <a:r>
              <a:rPr lang="ar-IQ" sz="2000" dirty="0" smtClean="0"/>
              <a:t>                                                                                     </a:t>
            </a:r>
          </a:p>
          <a:p>
            <a:r>
              <a:rPr lang="ar-IQ" sz="2000" dirty="0" smtClean="0"/>
              <a:t>وقد </a:t>
            </a:r>
            <a:r>
              <a:rPr lang="ar-IQ" sz="2000" dirty="0"/>
              <a:t>ظهرّ مصطلح علم الوراثة (بالإنجليزيّة: </a:t>
            </a:r>
            <a:r>
              <a:rPr lang="en-GB" sz="2000" dirty="0"/>
              <a:t>Genetics) </a:t>
            </a:r>
            <a:r>
              <a:rPr lang="ar-IQ" sz="2000" dirty="0"/>
              <a:t>عام 1905 على يد عالم الأحياء الإنجليزي ويليام باتسون (</a:t>
            </a:r>
            <a:r>
              <a:rPr lang="en-GB" sz="2000" dirty="0"/>
              <a:t>William Bateson) </a:t>
            </a:r>
            <a:r>
              <a:rPr lang="ar-IQ" sz="2000" dirty="0"/>
              <a:t>المروّج الرّئيسي لأفكار وتجارب مندل</a:t>
            </a:r>
            <a:r>
              <a:rPr lang="ar-IQ" dirty="0" smtClean="0"/>
              <a:t/>
            </a:r>
            <a:br>
              <a:rPr lang="ar-IQ" dirty="0" smtClean="0"/>
            </a:br>
            <a:r>
              <a:rPr lang="ar-IQ" dirty="0" smtClean="0"/>
              <a:t/>
            </a:r>
            <a:br>
              <a:rPr lang="ar-IQ" dirty="0" smtClean="0"/>
            </a:br>
            <a:endParaRPr lang="en-GB" dirty="0"/>
          </a:p>
        </p:txBody>
      </p:sp>
      <p:pic>
        <p:nvPicPr>
          <p:cNvPr id="10" name="Picture 9" descr="العالم مندل (مؤسس علم الوراثة)">
            <a:extLst>
              <a:ext uri="{FF2B5EF4-FFF2-40B4-BE49-F238E27FC236}">
                <a16:creationId xmlns="" xmlns:lc="http://schemas.openxmlformats.org/drawingml/2006/lockedCanvas" xmlns:a16="http://schemas.microsoft.com/office/drawing/2014/main" id="{60040ACD-A0D4-4588-8E6D-C96BC67386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3717032"/>
            <a:ext cx="1974850" cy="292576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4005064"/>
            <a:ext cx="2120615" cy="2193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1258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مؤسس علم الوراثة (جريجور مندل)">
            <a:extLst>
              <a:ext uri="{FF2B5EF4-FFF2-40B4-BE49-F238E27FC236}">
                <a16:creationId xmlns="" xmlns:lc="http://schemas.openxmlformats.org/drawingml/2006/lockedCanvas" xmlns:a16="http://schemas.microsoft.com/office/drawing/2014/main" id="{33F0FD4D-FBC5-4B40-917C-BF9E655518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594" y="130175"/>
            <a:ext cx="8278812" cy="659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844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t>
            </a:r>
            <a:r>
              <a:rPr lang="ar-IQ" dirty="0" smtClean="0"/>
              <a:t>تعدد الصفات المظهريه </a:t>
            </a:r>
            <a:r>
              <a:rPr lang="ar-IQ" dirty="0" smtClean="0"/>
              <a:t>له</a:t>
            </a:r>
            <a:r>
              <a:rPr lang="ar-IQ" dirty="0"/>
              <a:t>ذ</a:t>
            </a:r>
            <a:r>
              <a:rPr lang="ar-IQ" dirty="0" smtClean="0"/>
              <a:t>ا </a:t>
            </a:r>
            <a:r>
              <a:rPr lang="ar-IQ" dirty="0" smtClean="0"/>
              <a:t>النبات</a:t>
            </a:r>
          </a:p>
          <a:p>
            <a:r>
              <a:rPr lang="ar-IQ" dirty="0" smtClean="0"/>
              <a:t> سهوله اجراء عمليه زراعته</a:t>
            </a:r>
          </a:p>
          <a:p>
            <a:r>
              <a:rPr lang="ar-IQ" dirty="0" smtClean="0"/>
              <a:t>قصردوره الحياه البزاليا نبات حولي يكتمل نموه في اقل من عام.</a:t>
            </a:r>
          </a:p>
          <a:p>
            <a:r>
              <a:rPr lang="ar-IQ" dirty="0" smtClean="0"/>
              <a:t>نظام الزهره يضمن التلقيح التلقيح </a:t>
            </a:r>
            <a:r>
              <a:rPr lang="ar-IQ" dirty="0" smtClean="0"/>
              <a:t>الذاتي   </a:t>
            </a:r>
            <a:r>
              <a:rPr lang="ar-IQ" dirty="0" smtClean="0"/>
              <a:t>حيث تحتوي على اعضاء </a:t>
            </a:r>
            <a:r>
              <a:rPr lang="ar-IQ" dirty="0" smtClean="0"/>
              <a:t>التذكير</a:t>
            </a:r>
            <a:endParaRPr lang="ar-IQ" dirty="0" smtClean="0"/>
          </a:p>
          <a:p>
            <a:r>
              <a:rPr lang="ar-IQ" dirty="0" smtClean="0"/>
              <a:t>سهوله اجراء عمليه التلقيح الصناعي  عند التهجين حيث يمكن بسهوله ازاله الاسديه من الزهره قبل نضوج حبيبات اللقاح وتلقيحها بحبيبات لقاح من نبات </a:t>
            </a:r>
          </a:p>
          <a:p>
            <a:r>
              <a:rPr lang="ar-IQ" dirty="0" smtClean="0"/>
              <a:t>هجن </a:t>
            </a:r>
            <a:r>
              <a:rPr lang="ar-IQ" dirty="0" smtClean="0"/>
              <a:t>هذا </a:t>
            </a:r>
            <a:r>
              <a:rPr lang="ar-IQ" dirty="0" smtClean="0"/>
              <a:t>النبات </a:t>
            </a:r>
            <a:r>
              <a:rPr lang="ar-IQ" dirty="0" smtClean="0"/>
              <a:t>ذات </a:t>
            </a:r>
            <a:r>
              <a:rPr lang="ar-IQ" dirty="0" smtClean="0"/>
              <a:t>خصوبه تامه </a:t>
            </a:r>
          </a:p>
        </p:txBody>
      </p:sp>
      <p:sp>
        <p:nvSpPr>
          <p:cNvPr id="2" name="Title 1"/>
          <p:cNvSpPr>
            <a:spLocks noGrp="1"/>
          </p:cNvSpPr>
          <p:nvPr>
            <p:ph type="title"/>
          </p:nvPr>
        </p:nvSpPr>
        <p:spPr>
          <a:xfrm>
            <a:off x="323528" y="476672"/>
            <a:ext cx="8229600" cy="1143000"/>
          </a:xfrm>
        </p:spPr>
        <p:txBody>
          <a:bodyPr>
            <a:normAutofit fontScale="90000"/>
          </a:bodyPr>
          <a:lstStyle/>
          <a:p>
            <a:r>
              <a:rPr lang="ar-IQ" dirty="0" smtClean="0"/>
              <a:t>اسباب اختيارمندل لنبات البزاليا </a:t>
            </a:r>
            <a:r>
              <a:rPr lang="en-US" i="1" dirty="0" err="1" smtClean="0"/>
              <a:t>pisum</a:t>
            </a:r>
            <a:r>
              <a:rPr lang="en-US" dirty="0" smtClean="0"/>
              <a:t> </a:t>
            </a:r>
            <a:r>
              <a:rPr lang="en-US" i="1" dirty="0" err="1" smtClean="0"/>
              <a:t>sativum</a:t>
            </a:r>
            <a:r>
              <a:rPr lang="ar-IQ" dirty="0" smtClean="0"/>
              <a:t>في تجاربه </a:t>
            </a:r>
            <a:endParaRPr lang="en-GB" dirty="0"/>
          </a:p>
        </p:txBody>
      </p:sp>
    </p:spTree>
    <p:extLst>
      <p:ext uri="{BB962C8B-B14F-4D97-AF65-F5344CB8AC3E}">
        <p14:creationId xmlns:p14="http://schemas.microsoft.com/office/powerpoint/2010/main" val="39318664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476672"/>
            <a:ext cx="7344816" cy="5632311"/>
          </a:xfrm>
          <a:prstGeom prst="rect">
            <a:avLst/>
          </a:prstGeom>
        </p:spPr>
        <p:txBody>
          <a:bodyPr wrap="square">
            <a:spAutoFit/>
          </a:bodyPr>
          <a:lstStyle/>
          <a:p>
            <a:r>
              <a:rPr lang="ar-IQ" sz="3600" b="1" dirty="0">
                <a:solidFill>
                  <a:schemeClr val="tx2"/>
                </a:solidFill>
              </a:rPr>
              <a:t>تجارب العالم مندل </a:t>
            </a:r>
            <a:r>
              <a:rPr lang="ar-IQ" sz="3600" b="1" dirty="0" smtClean="0">
                <a:solidFill>
                  <a:schemeClr val="tx2"/>
                </a:solidFill>
              </a:rPr>
              <a:t> </a:t>
            </a:r>
          </a:p>
          <a:p>
            <a:endParaRPr lang="ar-IQ" dirty="0" smtClean="0"/>
          </a:p>
          <a:p>
            <a:r>
              <a:rPr lang="ar-IQ" dirty="0" smtClean="0"/>
              <a:t>بدأ </a:t>
            </a:r>
            <a:r>
              <a:rPr lang="ar-IQ" dirty="0"/>
              <a:t>العالم مندل تجاربه في عام 1856، </a:t>
            </a:r>
            <a:r>
              <a:rPr lang="ar-IQ" dirty="0" smtClean="0"/>
              <a:t>                                                                                               </a:t>
            </a:r>
          </a:p>
          <a:p>
            <a:endParaRPr lang="ar-IQ" dirty="0"/>
          </a:p>
          <a:p>
            <a:r>
              <a:rPr lang="ar-IQ" dirty="0" smtClean="0"/>
              <a:t>وقد </a:t>
            </a:r>
            <a:r>
              <a:rPr lang="ar-IQ" dirty="0"/>
              <a:t>أجرى تجاربه على الفئران، ونحل العسل، إلا </a:t>
            </a:r>
            <a:endParaRPr lang="ar-IQ" dirty="0" smtClean="0"/>
          </a:p>
          <a:p>
            <a:endParaRPr lang="ar-IQ" dirty="0"/>
          </a:p>
          <a:p>
            <a:r>
              <a:rPr lang="ar-IQ" dirty="0" smtClean="0"/>
              <a:t>أنّه </a:t>
            </a:r>
            <a:r>
              <a:rPr lang="ar-IQ" dirty="0"/>
              <a:t>قررّ أنّ نبات البازيلاء هو النّموذج المناسب لإجراء تجاربه. </a:t>
            </a:r>
            <a:endParaRPr lang="ar-IQ" dirty="0" smtClean="0"/>
          </a:p>
          <a:p>
            <a:endParaRPr lang="ar-IQ" dirty="0"/>
          </a:p>
          <a:p>
            <a:r>
              <a:rPr lang="ar-IQ" dirty="0" smtClean="0"/>
              <a:t>درس </a:t>
            </a:r>
            <a:r>
              <a:rPr lang="ar-IQ" dirty="0"/>
              <a:t>مندل سبع صفات وراثيّة في نبات البازيلاء، </a:t>
            </a:r>
            <a:endParaRPr lang="ar-IQ" dirty="0" smtClean="0"/>
          </a:p>
          <a:p>
            <a:r>
              <a:rPr lang="ar-IQ" dirty="0" smtClean="0"/>
              <a:t>ودرس </a:t>
            </a:r>
            <a:r>
              <a:rPr lang="ar-IQ" dirty="0"/>
              <a:t>في كل مرة صفة على حدة؛ </a:t>
            </a:r>
            <a:endParaRPr lang="ar-IQ" dirty="0" smtClean="0"/>
          </a:p>
          <a:p>
            <a:r>
              <a:rPr lang="ar-IQ" dirty="0" smtClean="0"/>
              <a:t>منها </a:t>
            </a:r>
            <a:r>
              <a:rPr lang="ar-IQ" dirty="0"/>
              <a:t>طول النّبات، ولون الزّهرة، ولون البذور، وشكل البذور</a:t>
            </a:r>
            <a:r>
              <a:rPr lang="ar-IQ" dirty="0" smtClean="0"/>
              <a:t>،</a:t>
            </a:r>
          </a:p>
          <a:p>
            <a:endParaRPr lang="ar-IQ" dirty="0"/>
          </a:p>
          <a:p>
            <a:r>
              <a:rPr lang="ar-IQ" dirty="0" smtClean="0"/>
              <a:t> </a:t>
            </a:r>
            <a:r>
              <a:rPr lang="ar-IQ" dirty="0"/>
              <a:t>وللقيام بذلك تأكّد في البداية </a:t>
            </a:r>
            <a:r>
              <a:rPr lang="ar-IQ" b="1" dirty="0">
                <a:solidFill>
                  <a:schemeClr val="accent3"/>
                </a:solidFill>
              </a:rPr>
              <a:t>من نقاء الصّفة الوراثية المدروسة </a:t>
            </a:r>
            <a:r>
              <a:rPr lang="ar-IQ" dirty="0" smtClean="0"/>
              <a:t>–</a:t>
            </a:r>
          </a:p>
          <a:p>
            <a:endParaRPr lang="ar-IQ" dirty="0"/>
          </a:p>
          <a:p>
            <a:r>
              <a:rPr lang="ar-IQ" dirty="0" smtClean="0"/>
              <a:t> </a:t>
            </a:r>
            <a:r>
              <a:rPr lang="ar-IQ" dirty="0"/>
              <a:t>يُقصد بالصّفة النّقيّة الصّفة النّاتجة عن اجتماع جينَين متشابهَين- وتوصّل إلى ذلك عن طريق السّماح للنباتات التي تحمل الصّفة بأن تلقّح نفسها لعدة أجيال حتى تثبت الصفة في جميع الأفراد </a:t>
            </a:r>
            <a:r>
              <a:rPr lang="ar-IQ" dirty="0" smtClean="0"/>
              <a:t> النّاتجة</a:t>
            </a:r>
            <a:r>
              <a:rPr lang="ar-IQ" dirty="0"/>
              <a:t>، وبعد حصوله على بذور من النّباتات </a:t>
            </a:r>
            <a:r>
              <a:rPr lang="ar-IQ" dirty="0" smtClean="0"/>
              <a:t>ذات الصّفات النّقية. </a:t>
            </a:r>
            <a:br>
              <a:rPr lang="ar-IQ" dirty="0" smtClean="0"/>
            </a:br>
            <a:endParaRPr lang="en-GB" dirty="0"/>
          </a:p>
        </p:txBody>
      </p:sp>
    </p:spTree>
    <p:extLst>
      <p:ext uri="{BB962C8B-B14F-4D97-AF65-F5344CB8AC3E}">
        <p14:creationId xmlns:p14="http://schemas.microsoft.com/office/powerpoint/2010/main" val="539230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37665" y="2439511"/>
          <a:ext cx="5868670" cy="2582800"/>
        </p:xfrm>
        <a:graphic>
          <a:graphicData uri="http://schemas.openxmlformats.org/drawingml/2006/table">
            <a:tbl>
              <a:tblPr rtl="1" firstRow="1" firstCol="1" bandRow="1">
                <a:tableStyleId>{5C22544A-7EE6-4342-B048-85BDC9FD1C3A}</a:tableStyleId>
              </a:tblPr>
              <a:tblGrid>
                <a:gridCol w="1955800"/>
                <a:gridCol w="1956435"/>
                <a:gridCol w="1956435"/>
              </a:tblGrid>
              <a:tr h="0">
                <a:tc>
                  <a:txBody>
                    <a:bodyPr/>
                    <a:lstStyle/>
                    <a:p>
                      <a:pPr algn="r" rtl="1">
                        <a:lnSpc>
                          <a:spcPct val="107000"/>
                        </a:lnSpc>
                        <a:spcAft>
                          <a:spcPts val="0"/>
                        </a:spcAft>
                        <a:tabLst>
                          <a:tab pos="10639425" algn="r"/>
                        </a:tabLst>
                      </a:pPr>
                      <a:r>
                        <a:rPr lang="ar-IQ" sz="1600">
                          <a:effectLst/>
                        </a:rPr>
                        <a:t>الصفه</a:t>
                      </a:r>
                      <a:endParaRPr lang="en-GB" sz="1100">
                        <a:effectLst/>
                        <a:latin typeface="Calibri"/>
                        <a:ea typeface="Calibri"/>
                        <a:cs typeface="Arial"/>
                      </a:endParaRPr>
                    </a:p>
                  </a:txBody>
                  <a:tcPr marL="68580" marR="68580" marT="0" marB="0"/>
                </a:tc>
                <a:tc>
                  <a:txBody>
                    <a:bodyPr/>
                    <a:lstStyle/>
                    <a:p>
                      <a:pPr algn="ctr" rtl="1">
                        <a:lnSpc>
                          <a:spcPct val="107000"/>
                        </a:lnSpc>
                        <a:spcAft>
                          <a:spcPts val="0"/>
                        </a:spcAft>
                        <a:tabLst>
                          <a:tab pos="10639425" algn="r"/>
                        </a:tabLst>
                      </a:pPr>
                      <a:r>
                        <a:rPr lang="ar-IQ" sz="1600">
                          <a:effectLst/>
                        </a:rPr>
                        <a:t>الطراز السائد</a:t>
                      </a:r>
                      <a:endParaRPr lang="en-GB" sz="1100">
                        <a:effectLst/>
                        <a:latin typeface="Calibri"/>
                        <a:ea typeface="Calibri"/>
                        <a:cs typeface="Arial"/>
                      </a:endParaRPr>
                    </a:p>
                  </a:txBody>
                  <a:tcPr marL="68580" marR="68580" marT="0" marB="0"/>
                </a:tc>
                <a:tc>
                  <a:txBody>
                    <a:bodyPr/>
                    <a:lstStyle/>
                    <a:p>
                      <a:pPr algn="r" rtl="1">
                        <a:lnSpc>
                          <a:spcPct val="107000"/>
                        </a:lnSpc>
                        <a:spcAft>
                          <a:spcPts val="0"/>
                        </a:spcAft>
                        <a:tabLst>
                          <a:tab pos="909320" algn="ctr"/>
                          <a:tab pos="10639425" algn="r"/>
                        </a:tabLst>
                      </a:pPr>
                      <a:r>
                        <a:rPr lang="ar-IQ" sz="1600">
                          <a:effectLst/>
                        </a:rPr>
                        <a:t>	الطراز المتنحي</a:t>
                      </a:r>
                      <a:endParaRPr lang="en-GB" sz="1100">
                        <a:effectLst/>
                        <a:latin typeface="Calibri"/>
                        <a:ea typeface="Calibri"/>
                        <a:cs typeface="Arial"/>
                      </a:endParaRPr>
                    </a:p>
                  </a:txBody>
                  <a:tcPr marL="68580" marR="68580" marT="0" marB="0"/>
                </a:tc>
              </a:tr>
              <a:tr h="0">
                <a:tc>
                  <a:txBody>
                    <a:bodyPr/>
                    <a:lstStyle/>
                    <a:p>
                      <a:pPr marL="342900" lvl="0" indent="-342900" algn="r" rtl="1">
                        <a:lnSpc>
                          <a:spcPct val="107000"/>
                        </a:lnSpc>
                        <a:spcAft>
                          <a:spcPts val="0"/>
                        </a:spcAft>
                        <a:buFont typeface="+mj-lt"/>
                        <a:buAutoNum type="arabicPeriod"/>
                        <a:tabLst>
                          <a:tab pos="10639425" algn="r"/>
                        </a:tabLst>
                      </a:pPr>
                      <a:r>
                        <a:rPr lang="ar-IQ" sz="1600">
                          <a:effectLst/>
                        </a:rPr>
                        <a:t>لون  البذور</a:t>
                      </a:r>
                      <a:endParaRPr lang="en-GB" sz="1100">
                        <a:effectLst/>
                      </a:endParaRPr>
                    </a:p>
                    <a:p>
                      <a:pPr marL="342900" lvl="0" indent="-342900" algn="r" rtl="1">
                        <a:lnSpc>
                          <a:spcPct val="107000"/>
                        </a:lnSpc>
                        <a:spcAft>
                          <a:spcPts val="0"/>
                        </a:spcAft>
                        <a:buFont typeface="+mj-lt"/>
                        <a:buAutoNum type="arabicPeriod"/>
                        <a:tabLst>
                          <a:tab pos="10639425" algn="r"/>
                        </a:tabLst>
                      </a:pPr>
                      <a:r>
                        <a:rPr lang="ar-IQ" sz="1600">
                          <a:effectLst/>
                        </a:rPr>
                        <a:t>شكل البذور</a:t>
                      </a:r>
                      <a:endParaRPr lang="en-GB" sz="1100">
                        <a:effectLst/>
                      </a:endParaRPr>
                    </a:p>
                    <a:p>
                      <a:pPr marL="342900" lvl="0" indent="-342900" algn="r" rtl="1">
                        <a:lnSpc>
                          <a:spcPct val="107000"/>
                        </a:lnSpc>
                        <a:spcAft>
                          <a:spcPts val="0"/>
                        </a:spcAft>
                        <a:buFont typeface="+mj-lt"/>
                        <a:buAutoNum type="arabicPeriod"/>
                        <a:tabLst>
                          <a:tab pos="10639425" algn="r"/>
                        </a:tabLst>
                      </a:pPr>
                      <a:r>
                        <a:rPr lang="ar-IQ" sz="1600">
                          <a:effectLst/>
                        </a:rPr>
                        <a:t>لون الازهار</a:t>
                      </a:r>
                      <a:endParaRPr lang="en-GB" sz="1100">
                        <a:effectLst/>
                      </a:endParaRPr>
                    </a:p>
                    <a:p>
                      <a:pPr marL="342900" lvl="0" indent="-342900" algn="r" rtl="1">
                        <a:lnSpc>
                          <a:spcPct val="107000"/>
                        </a:lnSpc>
                        <a:spcAft>
                          <a:spcPts val="0"/>
                        </a:spcAft>
                        <a:buFont typeface="+mj-lt"/>
                        <a:buAutoNum type="arabicPeriod"/>
                        <a:tabLst>
                          <a:tab pos="10639425" algn="r"/>
                        </a:tabLst>
                      </a:pPr>
                      <a:r>
                        <a:rPr lang="ar-IQ" sz="1600">
                          <a:effectLst/>
                        </a:rPr>
                        <a:t>شكل الاثماروالقرنات</a:t>
                      </a:r>
                      <a:endParaRPr lang="en-GB" sz="1100">
                        <a:effectLst/>
                      </a:endParaRPr>
                    </a:p>
                    <a:p>
                      <a:pPr marL="342900" lvl="0" indent="-342900" algn="r" rtl="1">
                        <a:lnSpc>
                          <a:spcPct val="107000"/>
                        </a:lnSpc>
                        <a:spcAft>
                          <a:spcPts val="0"/>
                        </a:spcAft>
                        <a:buFont typeface="+mj-lt"/>
                        <a:buAutoNum type="arabicPeriod"/>
                        <a:tabLst>
                          <a:tab pos="10639425" algn="r"/>
                        </a:tabLst>
                      </a:pPr>
                      <a:r>
                        <a:rPr lang="ar-IQ" sz="1600">
                          <a:effectLst/>
                        </a:rPr>
                        <a:t>لون الثمار</a:t>
                      </a:r>
                      <a:endParaRPr lang="en-GB" sz="1100">
                        <a:effectLst/>
                      </a:endParaRPr>
                    </a:p>
                    <a:p>
                      <a:pPr marL="342900" lvl="0" indent="-342900" algn="r" rtl="1">
                        <a:lnSpc>
                          <a:spcPct val="107000"/>
                        </a:lnSpc>
                        <a:spcAft>
                          <a:spcPts val="0"/>
                        </a:spcAft>
                        <a:buFont typeface="+mj-lt"/>
                        <a:buAutoNum type="arabicPeriod"/>
                        <a:tabLst>
                          <a:tab pos="10639425" algn="r"/>
                        </a:tabLst>
                      </a:pPr>
                      <a:r>
                        <a:rPr lang="ar-IQ" sz="1600">
                          <a:effectLst/>
                        </a:rPr>
                        <a:t>طول الساق</a:t>
                      </a:r>
                      <a:endParaRPr lang="en-GB" sz="1100">
                        <a:effectLst/>
                      </a:endParaRPr>
                    </a:p>
                    <a:p>
                      <a:pPr marL="342900" lvl="0" indent="-342900" algn="r" rtl="1">
                        <a:lnSpc>
                          <a:spcPct val="107000"/>
                        </a:lnSpc>
                        <a:spcAft>
                          <a:spcPts val="0"/>
                        </a:spcAft>
                        <a:buFont typeface="+mj-lt"/>
                        <a:buAutoNum type="arabicPeriod"/>
                        <a:tabLst>
                          <a:tab pos="10639425" algn="r"/>
                        </a:tabLst>
                      </a:pPr>
                      <a:r>
                        <a:rPr lang="ar-IQ" sz="1600">
                          <a:effectLst/>
                        </a:rPr>
                        <a:t>موقع الزهره على النبات</a:t>
                      </a:r>
                      <a:endParaRPr lang="en-GB" sz="1100">
                        <a:effectLst/>
                      </a:endParaRPr>
                    </a:p>
                    <a:p>
                      <a:pPr algn="r" rtl="1">
                        <a:lnSpc>
                          <a:spcPct val="107000"/>
                        </a:lnSpc>
                        <a:spcAft>
                          <a:spcPts val="0"/>
                        </a:spcAft>
                        <a:tabLst>
                          <a:tab pos="10639425" algn="r"/>
                        </a:tabLst>
                      </a:pPr>
                      <a:r>
                        <a:rPr lang="ar-IQ" sz="1600">
                          <a:effectLst/>
                        </a:rPr>
                        <a:t> </a:t>
                      </a:r>
                      <a:endParaRPr lang="en-GB" sz="1100">
                        <a:effectLst/>
                        <a:latin typeface="Calibri"/>
                        <a:ea typeface="Calibri"/>
                        <a:cs typeface="Arial"/>
                      </a:endParaRPr>
                    </a:p>
                  </a:txBody>
                  <a:tcPr marL="68580" marR="68580" marT="0" marB="0"/>
                </a:tc>
                <a:tc>
                  <a:txBody>
                    <a:bodyPr/>
                    <a:lstStyle/>
                    <a:p>
                      <a:pPr algn="r" rtl="1">
                        <a:lnSpc>
                          <a:spcPct val="107000"/>
                        </a:lnSpc>
                        <a:spcAft>
                          <a:spcPts val="0"/>
                        </a:spcAft>
                        <a:tabLst>
                          <a:tab pos="10639425" algn="r"/>
                        </a:tabLst>
                      </a:pPr>
                      <a:r>
                        <a:rPr lang="ar-IQ" sz="1600">
                          <a:effectLst/>
                        </a:rPr>
                        <a:t>صفراء       </a:t>
                      </a:r>
                      <a:r>
                        <a:rPr lang="en-US" sz="1600">
                          <a:effectLst/>
                        </a:rPr>
                        <a:t>Y</a:t>
                      </a:r>
                      <a:endParaRPr lang="en-GB" sz="1100">
                        <a:effectLst/>
                      </a:endParaRPr>
                    </a:p>
                    <a:p>
                      <a:pPr algn="r" rtl="1">
                        <a:lnSpc>
                          <a:spcPct val="107000"/>
                        </a:lnSpc>
                        <a:spcAft>
                          <a:spcPts val="0"/>
                        </a:spcAft>
                        <a:tabLst>
                          <a:tab pos="10639425" algn="r"/>
                        </a:tabLst>
                      </a:pPr>
                      <a:r>
                        <a:rPr lang="ar-IQ" sz="1600">
                          <a:effectLst/>
                        </a:rPr>
                        <a:t>ممتلئه ملساء</a:t>
                      </a:r>
                      <a:r>
                        <a:rPr lang="en-GB" sz="1600">
                          <a:effectLst/>
                        </a:rPr>
                        <a:t>R</a:t>
                      </a:r>
                      <a:endParaRPr lang="en-GB" sz="1100">
                        <a:effectLst/>
                      </a:endParaRPr>
                    </a:p>
                    <a:p>
                      <a:pPr algn="r" rtl="1">
                        <a:lnSpc>
                          <a:spcPct val="107000"/>
                        </a:lnSpc>
                        <a:spcAft>
                          <a:spcPts val="0"/>
                        </a:spcAft>
                        <a:tabLst>
                          <a:tab pos="10639425" algn="r"/>
                        </a:tabLst>
                      </a:pPr>
                      <a:r>
                        <a:rPr lang="ar-IQ" sz="1600">
                          <a:effectLst/>
                        </a:rPr>
                        <a:t>حمراء</a:t>
                      </a:r>
                      <a:r>
                        <a:rPr lang="en-GB" sz="1600">
                          <a:effectLst/>
                        </a:rPr>
                        <a:t> R</a:t>
                      </a:r>
                      <a:endParaRPr lang="en-GB" sz="1100">
                        <a:effectLst/>
                      </a:endParaRPr>
                    </a:p>
                    <a:p>
                      <a:pPr algn="r" rtl="1">
                        <a:lnSpc>
                          <a:spcPct val="107000"/>
                        </a:lnSpc>
                        <a:spcAft>
                          <a:spcPts val="0"/>
                        </a:spcAft>
                        <a:tabLst>
                          <a:tab pos="10639425" algn="r"/>
                        </a:tabLst>
                      </a:pPr>
                      <a:r>
                        <a:rPr lang="ar-IQ" sz="1600">
                          <a:effectLst/>
                        </a:rPr>
                        <a:t>مفلطحه</a:t>
                      </a:r>
                      <a:r>
                        <a:rPr lang="en-GB" sz="1600">
                          <a:effectLst/>
                        </a:rPr>
                        <a:t>R</a:t>
                      </a:r>
                      <a:endParaRPr lang="en-GB" sz="1100">
                        <a:effectLst/>
                      </a:endParaRPr>
                    </a:p>
                    <a:p>
                      <a:pPr algn="r" rtl="1">
                        <a:lnSpc>
                          <a:spcPct val="107000"/>
                        </a:lnSpc>
                        <a:spcAft>
                          <a:spcPts val="0"/>
                        </a:spcAft>
                        <a:tabLst>
                          <a:tab pos="10639425" algn="r"/>
                        </a:tabLst>
                      </a:pPr>
                      <a:r>
                        <a:rPr lang="ar-IQ" sz="1600">
                          <a:effectLst/>
                        </a:rPr>
                        <a:t>خضراء</a:t>
                      </a:r>
                      <a:r>
                        <a:rPr lang="en-GB" sz="1600">
                          <a:effectLst/>
                        </a:rPr>
                        <a:t>G</a:t>
                      </a:r>
                      <a:endParaRPr lang="en-GB" sz="1100">
                        <a:effectLst/>
                      </a:endParaRPr>
                    </a:p>
                    <a:p>
                      <a:pPr algn="r" rtl="1">
                        <a:lnSpc>
                          <a:spcPct val="107000"/>
                        </a:lnSpc>
                        <a:spcAft>
                          <a:spcPts val="0"/>
                        </a:spcAft>
                        <a:tabLst>
                          <a:tab pos="10639425" algn="r"/>
                        </a:tabLst>
                      </a:pPr>
                      <a:r>
                        <a:rPr lang="ar-IQ" sz="1600">
                          <a:effectLst/>
                        </a:rPr>
                        <a:t>طويلة الساق</a:t>
                      </a:r>
                      <a:r>
                        <a:rPr lang="en-GB" sz="1600">
                          <a:effectLst/>
                        </a:rPr>
                        <a:t>T</a:t>
                      </a:r>
                      <a:endParaRPr lang="en-GB" sz="1100">
                        <a:effectLst/>
                      </a:endParaRPr>
                    </a:p>
                    <a:p>
                      <a:pPr algn="r" rtl="1">
                        <a:lnSpc>
                          <a:spcPct val="107000"/>
                        </a:lnSpc>
                        <a:spcAft>
                          <a:spcPts val="0"/>
                        </a:spcAft>
                        <a:tabLst>
                          <a:tab pos="10639425" algn="r"/>
                        </a:tabLst>
                      </a:pPr>
                      <a:r>
                        <a:rPr lang="ar-IQ" sz="1600">
                          <a:effectLst/>
                        </a:rPr>
                        <a:t>ابطيه الموقع</a:t>
                      </a:r>
                      <a:r>
                        <a:rPr lang="en-GB" sz="1600">
                          <a:effectLst/>
                        </a:rPr>
                        <a:t>A</a:t>
                      </a:r>
                      <a:endParaRPr lang="en-GB" sz="1100">
                        <a:effectLst/>
                        <a:latin typeface="Calibri"/>
                        <a:ea typeface="Calibri"/>
                        <a:cs typeface="Arial"/>
                      </a:endParaRPr>
                    </a:p>
                  </a:txBody>
                  <a:tcPr marL="68580" marR="68580" marT="0" marB="0"/>
                </a:tc>
                <a:tc>
                  <a:txBody>
                    <a:bodyPr/>
                    <a:lstStyle/>
                    <a:p>
                      <a:pPr algn="r" rtl="1">
                        <a:lnSpc>
                          <a:spcPct val="107000"/>
                        </a:lnSpc>
                        <a:spcAft>
                          <a:spcPts val="0"/>
                        </a:spcAft>
                        <a:tabLst>
                          <a:tab pos="10639425" algn="r"/>
                        </a:tabLst>
                      </a:pPr>
                      <a:r>
                        <a:rPr lang="ar-IQ" sz="1600" dirty="0">
                          <a:effectLst/>
                        </a:rPr>
                        <a:t>خضراء</a:t>
                      </a:r>
                      <a:r>
                        <a:rPr lang="en-GB" sz="1600" dirty="0">
                          <a:effectLst/>
                        </a:rPr>
                        <a:t>      y</a:t>
                      </a:r>
                      <a:endParaRPr lang="en-GB" sz="1100" dirty="0">
                        <a:effectLst/>
                      </a:endParaRPr>
                    </a:p>
                    <a:p>
                      <a:pPr algn="r" rtl="1">
                        <a:lnSpc>
                          <a:spcPct val="107000"/>
                        </a:lnSpc>
                        <a:spcAft>
                          <a:spcPts val="0"/>
                        </a:spcAft>
                        <a:tabLst>
                          <a:tab pos="10639425" algn="r"/>
                        </a:tabLst>
                      </a:pPr>
                      <a:r>
                        <a:rPr lang="ar-IQ" sz="1600" dirty="0">
                          <a:effectLst/>
                        </a:rPr>
                        <a:t>مجعده</a:t>
                      </a:r>
                      <a:r>
                        <a:rPr lang="en-GB" sz="1600" dirty="0">
                          <a:effectLst/>
                        </a:rPr>
                        <a:t>r</a:t>
                      </a:r>
                      <a:endParaRPr lang="en-GB" sz="1100" dirty="0">
                        <a:effectLst/>
                      </a:endParaRPr>
                    </a:p>
                    <a:p>
                      <a:pPr algn="r" rtl="1">
                        <a:lnSpc>
                          <a:spcPct val="107000"/>
                        </a:lnSpc>
                        <a:spcAft>
                          <a:spcPts val="0"/>
                        </a:spcAft>
                        <a:tabLst>
                          <a:tab pos="10639425" algn="r"/>
                        </a:tabLst>
                      </a:pPr>
                      <a:r>
                        <a:rPr lang="ar-IQ" sz="1600" dirty="0">
                          <a:effectLst/>
                        </a:rPr>
                        <a:t>بيضاء</a:t>
                      </a:r>
                      <a:r>
                        <a:rPr lang="en-GB" sz="1600" dirty="0">
                          <a:effectLst/>
                        </a:rPr>
                        <a:t>r</a:t>
                      </a:r>
                      <a:endParaRPr lang="en-GB" sz="1100" dirty="0">
                        <a:effectLst/>
                      </a:endParaRPr>
                    </a:p>
                    <a:p>
                      <a:pPr algn="r" rtl="1">
                        <a:lnSpc>
                          <a:spcPct val="107000"/>
                        </a:lnSpc>
                        <a:spcAft>
                          <a:spcPts val="0"/>
                        </a:spcAft>
                        <a:tabLst>
                          <a:tab pos="10639425" algn="r"/>
                        </a:tabLst>
                      </a:pPr>
                      <a:r>
                        <a:rPr lang="ar-IQ" sz="1600" dirty="0">
                          <a:effectLst/>
                        </a:rPr>
                        <a:t>منقبضه</a:t>
                      </a:r>
                      <a:r>
                        <a:rPr lang="en-GB" sz="1600" dirty="0">
                          <a:effectLst/>
                        </a:rPr>
                        <a:t>r</a:t>
                      </a:r>
                      <a:endParaRPr lang="en-GB" sz="1100" dirty="0">
                        <a:effectLst/>
                      </a:endParaRPr>
                    </a:p>
                    <a:p>
                      <a:pPr algn="r" rtl="1">
                        <a:lnSpc>
                          <a:spcPct val="107000"/>
                        </a:lnSpc>
                        <a:spcAft>
                          <a:spcPts val="0"/>
                        </a:spcAft>
                        <a:tabLst>
                          <a:tab pos="10639425" algn="r"/>
                        </a:tabLst>
                      </a:pPr>
                      <a:r>
                        <a:rPr lang="ar-IQ" sz="1600" dirty="0">
                          <a:effectLst/>
                        </a:rPr>
                        <a:t>صفراء</a:t>
                      </a:r>
                      <a:r>
                        <a:rPr lang="en-GB" sz="1600" dirty="0">
                          <a:effectLst/>
                        </a:rPr>
                        <a:t>g</a:t>
                      </a:r>
                      <a:endParaRPr lang="en-GB" sz="1100" dirty="0">
                        <a:effectLst/>
                      </a:endParaRPr>
                    </a:p>
                    <a:p>
                      <a:pPr algn="r" rtl="1">
                        <a:lnSpc>
                          <a:spcPct val="107000"/>
                        </a:lnSpc>
                        <a:spcAft>
                          <a:spcPts val="0"/>
                        </a:spcAft>
                        <a:tabLst>
                          <a:tab pos="10639425" algn="r"/>
                        </a:tabLst>
                      </a:pPr>
                      <a:r>
                        <a:rPr lang="ar-IQ" sz="1600" dirty="0">
                          <a:effectLst/>
                        </a:rPr>
                        <a:t>قصيره الساق</a:t>
                      </a:r>
                      <a:r>
                        <a:rPr lang="en-GB" sz="1600" dirty="0">
                          <a:effectLst/>
                        </a:rPr>
                        <a:t>t</a:t>
                      </a:r>
                      <a:endParaRPr lang="en-GB" sz="1100" dirty="0">
                        <a:effectLst/>
                      </a:endParaRPr>
                    </a:p>
                    <a:p>
                      <a:pPr algn="r" rtl="1">
                        <a:lnSpc>
                          <a:spcPct val="107000"/>
                        </a:lnSpc>
                        <a:spcAft>
                          <a:spcPts val="0"/>
                        </a:spcAft>
                        <a:tabLst>
                          <a:tab pos="10639425" algn="r"/>
                        </a:tabLst>
                      </a:pPr>
                      <a:r>
                        <a:rPr lang="ar-IQ" sz="1600" dirty="0">
                          <a:effectLst/>
                        </a:rPr>
                        <a:t>قميه الموقع</a:t>
                      </a:r>
                      <a:r>
                        <a:rPr lang="en-GB" sz="1600" dirty="0">
                          <a:effectLst/>
                        </a:rPr>
                        <a:t>a</a:t>
                      </a:r>
                      <a:endParaRPr lang="en-GB" sz="1100" dirty="0">
                        <a:effectLst/>
                        <a:latin typeface="Calibri"/>
                        <a:ea typeface="Calibri"/>
                        <a:cs typeface="Arial"/>
                      </a:endParaRPr>
                    </a:p>
                  </a:txBody>
                  <a:tcPr marL="68580" marR="68580" marT="0" marB="0"/>
                </a:tc>
              </a:tr>
            </a:tbl>
          </a:graphicData>
        </a:graphic>
      </p:graphicFrame>
      <p:sp>
        <p:nvSpPr>
          <p:cNvPr id="3" name="Rectangle 1"/>
          <p:cNvSpPr>
            <a:spLocks noChangeArrowheads="1"/>
          </p:cNvSpPr>
          <p:nvPr/>
        </p:nvSpPr>
        <p:spPr bwMode="auto">
          <a:xfrm>
            <a:off x="1638300" y="24399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0639425" algn="r"/>
              </a:tabLst>
            </a:pPr>
            <a:r>
              <a:rPr kumimoji="0" lang="ar-IQ"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لقد درس 7 ازواج من الصفات المتضاده:</a:t>
            </a:r>
            <a:endParaRPr kumimoji="0" lang="en-GB" sz="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639425" algn="r"/>
              </a:tabLst>
            </a:pP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00395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IQ" dirty="0"/>
              <a:t>يتحكّم في ظهور الصّفة الوراثيّة زوج من العوامل التي يمكن أن تُورَّث أي تنتقل من الآباء إلى الأبناء. (العوامل هي الجينات، إلا أنّ المصطلح لم يكن قد ظهر في زمن مندل) </a:t>
            </a:r>
            <a:endParaRPr lang="ar-IQ" dirty="0" smtClean="0"/>
          </a:p>
          <a:p>
            <a:r>
              <a:rPr lang="ar-IQ" dirty="0" smtClean="0"/>
              <a:t>يمكن </a:t>
            </a:r>
            <a:r>
              <a:rPr lang="ar-IQ" dirty="0"/>
              <a:t>لأحد العوامل أن يُخفي تأثير العامل الآخر، ويُسمى العامل الأول العامل السّائد، بينما يُسمى العامل الثّاني العامل المتنحي. </a:t>
            </a:r>
            <a:endParaRPr lang="ar-IQ" dirty="0" smtClean="0"/>
          </a:p>
          <a:p>
            <a:endParaRPr lang="ar-IQ" dirty="0"/>
          </a:p>
          <a:p>
            <a:r>
              <a:rPr lang="ar-IQ" dirty="0" smtClean="0"/>
              <a:t>ينفصل </a:t>
            </a:r>
            <a:r>
              <a:rPr lang="ar-IQ" dirty="0"/>
              <a:t>زوج العوامل أثناء تكوين الجاميتات، بحيث ينتقل أحد العوامل عشوائياََ إلى الجاميت الأنثوي، وينتقل العامل الآخر إلى الجاميت الذّكري</a:t>
            </a:r>
            <a:r>
              <a:rPr lang="ar-IQ" dirty="0" smtClean="0"/>
              <a:t>.</a:t>
            </a:r>
          </a:p>
          <a:p>
            <a:endParaRPr lang="ar-IQ" dirty="0"/>
          </a:p>
          <a:p>
            <a:r>
              <a:rPr lang="ar-IQ" dirty="0" smtClean="0"/>
              <a:t> </a:t>
            </a:r>
            <a:r>
              <a:rPr lang="ar-IQ" dirty="0"/>
              <a:t>تُورّث أزواج العوامل التي تتحكّم بظهور صفة وراثيّة بشكل مستقل عن العوامل التي تتحكّم بظهور صفات وراثيّة أخرى.</a:t>
            </a:r>
            <a:r>
              <a:rPr lang="ar-IQ" dirty="0" smtClean="0"/>
              <a:t/>
            </a:r>
            <a:br>
              <a:rPr lang="ar-IQ" dirty="0" smtClean="0"/>
            </a:br>
            <a:endParaRPr lang="en-GB" dirty="0"/>
          </a:p>
        </p:txBody>
      </p:sp>
      <p:sp>
        <p:nvSpPr>
          <p:cNvPr id="2" name="Title 1"/>
          <p:cNvSpPr>
            <a:spLocks noGrp="1"/>
          </p:cNvSpPr>
          <p:nvPr>
            <p:ph type="title"/>
          </p:nvPr>
        </p:nvSpPr>
        <p:spPr/>
        <p:txBody>
          <a:bodyPr>
            <a:normAutofit/>
          </a:bodyPr>
          <a:lstStyle/>
          <a:p>
            <a:r>
              <a:rPr lang="ar-IQ" dirty="0" smtClean="0"/>
              <a:t>تابع </a:t>
            </a:r>
            <a:r>
              <a:rPr lang="ar-IQ" dirty="0" smtClean="0"/>
              <a:t>مندل تجاربه بإجراء الخطوات الآتيّة</a:t>
            </a:r>
            <a:endParaRPr lang="en-GB" dirty="0"/>
          </a:p>
        </p:txBody>
      </p:sp>
    </p:spTree>
    <p:extLst>
      <p:ext uri="{BB962C8B-B14F-4D97-AF65-F5344CB8AC3E}">
        <p14:creationId xmlns:p14="http://schemas.microsoft.com/office/powerpoint/2010/main" val="1526762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normAutofit fontScale="40000" lnSpcReduction="20000"/>
          </a:bodyPr>
          <a:lstStyle/>
          <a:p>
            <a:pPr rtl="1"/>
            <a:r>
              <a:rPr lang="ar-IQ" sz="4300" dirty="0"/>
              <a:t> </a:t>
            </a:r>
            <a:endParaRPr lang="en-GB" sz="4300" dirty="0"/>
          </a:p>
          <a:p>
            <a:pPr rtl="1"/>
            <a:r>
              <a:rPr lang="ar-IQ" sz="5600" dirty="0"/>
              <a:t>ماهو المقصود بالتركيب او الطراز الجيني والمظهري:</a:t>
            </a:r>
            <a:endParaRPr lang="en-GB" sz="5600" dirty="0"/>
          </a:p>
          <a:p>
            <a:pPr lvl="0" rtl="1"/>
            <a:r>
              <a:rPr lang="ar-IQ" sz="5600" dirty="0"/>
              <a:t>الطراز الجيني</a:t>
            </a:r>
            <a:r>
              <a:rPr lang="en-US" sz="5600" dirty="0" err="1"/>
              <a:t>Geno</a:t>
            </a:r>
            <a:r>
              <a:rPr lang="en-US" sz="5600" dirty="0"/>
              <a:t> type</a:t>
            </a:r>
            <a:endParaRPr lang="en-GB" sz="5600" dirty="0"/>
          </a:p>
          <a:p>
            <a:pPr rtl="1"/>
            <a:r>
              <a:rPr lang="ar-IQ" sz="5600" dirty="0"/>
              <a:t>وهو المجموع الكلي للعوامل الوراثيه التي تنتقل الى الفرد من خلال ابويه.</a:t>
            </a:r>
            <a:endParaRPr lang="en-GB" sz="5600" dirty="0"/>
          </a:p>
          <a:p>
            <a:pPr lvl="0" rtl="1"/>
            <a:r>
              <a:rPr lang="ar-IQ" sz="5600" dirty="0"/>
              <a:t>الجين </a:t>
            </a:r>
            <a:r>
              <a:rPr lang="en-US" sz="5600" dirty="0"/>
              <a:t>Gene  </a:t>
            </a:r>
            <a:r>
              <a:rPr lang="ar-IQ" sz="5600" dirty="0"/>
              <a:t>وحدات وراثيه محموله على الكروموسومات وتنتقل من جيل الى جيل اخر بوساطة الكاميتات المذكره والمؤنثه وتتحكم الجينات في نمو صفات الفرد المتكون.</a:t>
            </a:r>
            <a:endParaRPr lang="en-GB" sz="5600" dirty="0"/>
          </a:p>
          <a:p>
            <a:pPr rtl="1"/>
            <a:r>
              <a:rPr lang="ar-IQ" sz="5600" dirty="0"/>
              <a:t> </a:t>
            </a:r>
            <a:endParaRPr lang="en-GB" sz="5600" dirty="0"/>
          </a:p>
          <a:p>
            <a:pPr lvl="0" rtl="1"/>
            <a:r>
              <a:rPr lang="ar-IQ" sz="5600" dirty="0"/>
              <a:t>الطراز المظهري </a:t>
            </a:r>
            <a:r>
              <a:rPr lang="en-US" sz="5600" dirty="0"/>
              <a:t>phenotype</a:t>
            </a:r>
            <a:r>
              <a:rPr lang="ar-IQ" sz="5600" dirty="0"/>
              <a:t>  صفات الكائن الحي المظهريه والتي نراها بالعين مثل الطول والقصر وغيرها من الصفات الاخرى.</a:t>
            </a:r>
            <a:endParaRPr lang="en-GB" sz="5600" dirty="0"/>
          </a:p>
          <a:p>
            <a:pPr rtl="1"/>
            <a:r>
              <a:rPr lang="ar-IQ" sz="5600" dirty="0"/>
              <a:t> </a:t>
            </a:r>
            <a:endParaRPr lang="en-GB" sz="5600" dirty="0"/>
          </a:p>
          <a:p>
            <a:pPr lvl="0" rtl="1"/>
            <a:r>
              <a:rPr lang="ar-IQ" sz="5600" dirty="0"/>
              <a:t>الاليل السائد(العامل السائد) هو العامل الذي يعبرعن نفسه في الحاله الخليطه كتعبير في الحاله النقيه ويرمز له بالحرف الكبير مثل </a:t>
            </a:r>
            <a:r>
              <a:rPr lang="en-US" sz="5600" dirty="0"/>
              <a:t>R,T,G</a:t>
            </a:r>
            <a:endParaRPr lang="en-GB" sz="5600" dirty="0"/>
          </a:p>
          <a:p>
            <a:pPr rtl="1"/>
            <a:r>
              <a:rPr lang="en-US" sz="5600" dirty="0"/>
              <a:t> </a:t>
            </a:r>
            <a:endParaRPr lang="en-GB" sz="5600" dirty="0"/>
          </a:p>
          <a:p>
            <a:pPr lvl="0" rtl="1"/>
            <a:r>
              <a:rPr lang="ar-IQ" sz="5600" dirty="0"/>
              <a:t>الاليل المتنحي(العامل المتنحي) هو العامل الذي لايظهرتاثيره بوجود العامل السائد الا في حالات نادره ويرمز له بالحرف الصغيرمثل </a:t>
            </a:r>
            <a:r>
              <a:rPr lang="en-US" sz="5600" dirty="0" err="1"/>
              <a:t>r,t,g</a:t>
            </a:r>
            <a:r>
              <a:rPr lang="ar-IQ" sz="5600" dirty="0"/>
              <a:t>.</a:t>
            </a:r>
            <a:endParaRPr lang="en-GB" sz="5600" dirty="0"/>
          </a:p>
          <a:p>
            <a:r>
              <a:rPr lang="ar-IQ" sz="5600" dirty="0"/>
              <a:t> </a:t>
            </a:r>
            <a:r>
              <a:rPr lang="ar-IQ" sz="4300" dirty="0" smtClean="0"/>
              <a:t>.</a:t>
            </a:r>
            <a:endParaRPr lang="en-GB" sz="4300" dirty="0"/>
          </a:p>
          <a:p>
            <a:endParaRPr lang="en-GB" dirty="0"/>
          </a:p>
        </p:txBody>
      </p:sp>
      <p:sp>
        <p:nvSpPr>
          <p:cNvPr id="3" name="Title 2"/>
          <p:cNvSpPr>
            <a:spLocks noGrp="1"/>
          </p:cNvSpPr>
          <p:nvPr>
            <p:ph type="title"/>
          </p:nvPr>
        </p:nvSpPr>
        <p:spPr/>
        <p:txBody>
          <a:bodyPr>
            <a:normAutofit fontScale="90000"/>
          </a:bodyPr>
          <a:lstStyle/>
          <a:p>
            <a:r>
              <a:rPr lang="ar-IQ" sz="4400" u="sng" dirty="0"/>
              <a:t>المصطلحات العلميه المهمه في علم الوراثه:</a:t>
            </a:r>
            <a:r>
              <a:rPr lang="en-GB" sz="4400" dirty="0"/>
              <a:t/>
            </a:r>
            <a:br>
              <a:rPr lang="en-GB" sz="4400" dirty="0"/>
            </a:br>
            <a:endParaRPr lang="en-GB" dirty="0"/>
          </a:p>
        </p:txBody>
      </p:sp>
    </p:spTree>
    <p:extLst>
      <p:ext uri="{BB962C8B-B14F-4D97-AF65-F5344CB8AC3E}">
        <p14:creationId xmlns:p14="http://schemas.microsoft.com/office/powerpoint/2010/main" val="782199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a:p>
        </p:txBody>
      </p:sp>
      <p:sp>
        <p:nvSpPr>
          <p:cNvPr id="3" name="Title 2"/>
          <p:cNvSpPr>
            <a:spLocks noGrp="1"/>
          </p:cNvSpPr>
          <p:nvPr>
            <p:ph type="title"/>
          </p:nvPr>
        </p:nvSpPr>
        <p:spPr/>
        <p:txBody>
          <a:bodyPr>
            <a:normAutofit/>
          </a:bodyPr>
          <a:lstStyle/>
          <a:p>
            <a:r>
              <a:rPr lang="ar-SA" dirty="0" smtClean="0"/>
              <a:t>الاصطلاحات </a:t>
            </a:r>
            <a:r>
              <a:rPr lang="ar-SA" dirty="0"/>
              <a:t>العلمية المستعملة في الوراثة</a:t>
            </a:r>
            <a:endParaRPr lang="en-GB" dirty="0"/>
          </a:p>
        </p:txBody>
      </p:sp>
      <p:sp>
        <p:nvSpPr>
          <p:cNvPr id="4" name="Rectangle 3"/>
          <p:cNvSpPr/>
          <p:nvPr/>
        </p:nvSpPr>
        <p:spPr>
          <a:xfrm>
            <a:off x="467544" y="1576616"/>
            <a:ext cx="8118648" cy="3693319"/>
          </a:xfrm>
          <a:prstGeom prst="rect">
            <a:avLst/>
          </a:prstGeom>
        </p:spPr>
        <p:txBody>
          <a:bodyPr wrap="square">
            <a:spAutoFit/>
          </a:bodyPr>
          <a:lstStyle/>
          <a:p>
            <a:pPr rtl="1"/>
            <a:r>
              <a:rPr lang="en-GB" dirty="0" smtClean="0"/>
              <a:t>.</a:t>
            </a:r>
            <a:endParaRPr lang="en-GB" dirty="0"/>
          </a:p>
          <a:p>
            <a:pPr rtl="1"/>
            <a:r>
              <a:rPr lang="ar-SA" dirty="0"/>
              <a:t>قبل الخوض في تحليل طرق انتقال الصفات الوراثية من الضروري تقديم ملخص </a:t>
            </a:r>
            <a:r>
              <a:rPr lang="ar-IQ" dirty="0" smtClean="0"/>
              <a:t> </a:t>
            </a:r>
            <a:r>
              <a:rPr lang="ar-SA" dirty="0" smtClean="0"/>
              <a:t>لبعض </a:t>
            </a:r>
            <a:r>
              <a:rPr lang="ar-SA" dirty="0"/>
              <a:t>المصطلحات العلمية الوراثية لتسهيل مهمة فهم عملية انتقال هذه الصفات</a:t>
            </a:r>
            <a:r>
              <a:rPr lang="en-GB" dirty="0"/>
              <a:t> </a:t>
            </a:r>
            <a:endParaRPr lang="ar-IQ" dirty="0" smtClean="0"/>
          </a:p>
          <a:p>
            <a:pPr rtl="1"/>
            <a:r>
              <a:rPr lang="en-GB" dirty="0" smtClean="0"/>
              <a:t>.</a:t>
            </a:r>
            <a:endParaRPr lang="en-GB" dirty="0"/>
          </a:p>
          <a:p>
            <a:pPr rtl="1"/>
            <a:r>
              <a:rPr lang="ar-SA" dirty="0"/>
              <a:t>التهجين</a:t>
            </a:r>
            <a:r>
              <a:rPr lang="en-GB" dirty="0"/>
              <a:t> Hybridization </a:t>
            </a:r>
            <a:r>
              <a:rPr lang="en-GB" dirty="0" smtClean="0"/>
              <a:t>:-</a:t>
            </a:r>
            <a:endParaRPr lang="en-GB" dirty="0"/>
          </a:p>
          <a:p>
            <a:pPr rtl="1"/>
            <a:r>
              <a:rPr lang="ar-SA" dirty="0"/>
              <a:t>من خلال التهجين نفهم بأنه التزاوج بين افراد يختلفون عن بعضهم بصفة واحدة أو عدد من الصفات ويتبع ذلك عدد الصفات التي اخذت بنظر الاعتبار في دراسة أنتقال الصفات الوراثية . فاالتهجين ممكن ان يكون</a:t>
            </a:r>
            <a:r>
              <a:rPr lang="en-GB" dirty="0"/>
              <a:t> </a:t>
            </a:r>
            <a:r>
              <a:rPr lang="en-GB" dirty="0" smtClean="0"/>
              <a:t>:</a:t>
            </a:r>
            <a:endParaRPr lang="ar-IQ" dirty="0" smtClean="0"/>
          </a:p>
          <a:p>
            <a:pPr rtl="1"/>
            <a:r>
              <a:rPr lang="en-GB" dirty="0" smtClean="0"/>
              <a:t>-</a:t>
            </a:r>
            <a:endParaRPr lang="ar-IQ" dirty="0" smtClean="0"/>
          </a:p>
          <a:p>
            <a:pPr rtl="1"/>
            <a:r>
              <a:rPr lang="ar-SA" dirty="0"/>
              <a:t>-احادي التهجين :- التزاوج بين الافراد الذين يختلفون عن بعضهم بصفة </a:t>
            </a:r>
            <a:r>
              <a:rPr lang="ar-SA" dirty="0" smtClean="0"/>
              <a:t>واحدة</a:t>
            </a:r>
            <a:endParaRPr lang="ar-IQ" dirty="0" smtClean="0"/>
          </a:p>
          <a:p>
            <a:pPr rtl="1"/>
            <a:endParaRPr lang="en-GB" dirty="0"/>
          </a:p>
          <a:p>
            <a:pPr rtl="1"/>
            <a:r>
              <a:rPr lang="ar-SA" dirty="0"/>
              <a:t>2-ثنائي التهجين :- التزاوج بين الافراد الذين يختلفون عن بعضهم بصفتين</a:t>
            </a:r>
            <a:endParaRPr lang="en-GB" dirty="0"/>
          </a:p>
          <a:p>
            <a:endParaRPr lang="ar-IQ" dirty="0" smtClean="0"/>
          </a:p>
          <a:p>
            <a:r>
              <a:rPr lang="ar-IQ" dirty="0" smtClean="0"/>
              <a:t>  </a:t>
            </a:r>
            <a:r>
              <a:rPr lang="ar-SA" dirty="0" smtClean="0"/>
              <a:t>3-ثلاثي </a:t>
            </a:r>
            <a:r>
              <a:rPr lang="ar-SA" dirty="0"/>
              <a:t>التهجين :- التزاوج بين الافراد الذين يختلفون عن بعضهم بثلاث صفات</a:t>
            </a:r>
            <a:endParaRPr lang="en-GB" dirty="0"/>
          </a:p>
        </p:txBody>
      </p:sp>
    </p:spTree>
    <p:extLst>
      <p:ext uri="{BB962C8B-B14F-4D97-AF65-F5344CB8AC3E}">
        <p14:creationId xmlns:p14="http://schemas.microsoft.com/office/powerpoint/2010/main" val="26594103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5091</TotalTime>
  <Words>1117</Words>
  <Application>Microsoft Office PowerPoint</Application>
  <PresentationFormat>On-screen Show (4:3)</PresentationFormat>
  <Paragraphs>149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الوراثه </vt:lpstr>
      <vt:lpstr>PowerPoint Presentation</vt:lpstr>
      <vt:lpstr>PowerPoint Presentation</vt:lpstr>
      <vt:lpstr>اسباب اختيارمندل لنبات البزاليا pisum sativumفي تجاربه </vt:lpstr>
      <vt:lpstr>PowerPoint Presentation</vt:lpstr>
      <vt:lpstr>PowerPoint Presentation</vt:lpstr>
      <vt:lpstr>تابع مندل تجاربه بإجراء الخطوات الآتيّة</vt:lpstr>
      <vt:lpstr>المصطلحات العلميه المهمه في علم الوراثه: </vt:lpstr>
      <vt:lpstr>الاصطلاحات العلمية المستعملة في الوراثة</vt:lpstr>
      <vt:lpstr>PowerPoint Presentation</vt:lpstr>
      <vt:lpstr>PowerPoint Presentation</vt:lpstr>
      <vt:lpstr> انواع التلقيحات : التّلقيح الخلطي:</vt:lpstr>
      <vt:lpstr>التلقيح الذاتي:</vt:lpstr>
      <vt:lpstr>PowerPoint Presentation</vt:lpstr>
      <vt:lpstr> Mendelion First Law قانون مندل الاول</vt:lpstr>
      <vt:lpstr>قانون مندل الثاني وهو التوزيع الحر independent assortment Law of</vt:lpstr>
      <vt:lpstr>الجين او المورثه:ه</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الوراثه</dc:title>
  <dc:creator>DR.Ahmed Saker 2o1O</dc:creator>
  <cp:lastModifiedBy>DR.Ahmed Saker 2o1O</cp:lastModifiedBy>
  <cp:revision>24</cp:revision>
  <dcterms:created xsi:type="dcterms:W3CDTF">2019-09-23T10:06:02Z</dcterms:created>
  <dcterms:modified xsi:type="dcterms:W3CDTF">2019-10-08T20:08:59Z</dcterms:modified>
</cp:coreProperties>
</file>